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handoutMasterIdLst>
    <p:handoutMasterId r:id="rId43"/>
  </p:handoutMasterIdLst>
  <p:sldIdLst>
    <p:sldId id="256" r:id="rId2"/>
    <p:sldId id="263" r:id="rId3"/>
    <p:sldId id="264" r:id="rId4"/>
    <p:sldId id="265" r:id="rId5"/>
    <p:sldId id="268" r:id="rId6"/>
    <p:sldId id="269" r:id="rId7"/>
    <p:sldId id="271" r:id="rId8"/>
    <p:sldId id="272" r:id="rId9"/>
    <p:sldId id="273" r:id="rId10"/>
    <p:sldId id="274" r:id="rId11"/>
    <p:sldId id="275" r:id="rId12"/>
    <p:sldId id="278" r:id="rId13"/>
    <p:sldId id="279" r:id="rId14"/>
    <p:sldId id="280" r:id="rId15"/>
    <p:sldId id="281" r:id="rId16"/>
    <p:sldId id="282" r:id="rId17"/>
    <p:sldId id="283" r:id="rId18"/>
    <p:sldId id="284" r:id="rId19"/>
    <p:sldId id="285" r:id="rId20"/>
    <p:sldId id="286" r:id="rId21"/>
    <p:sldId id="287" r:id="rId22"/>
    <p:sldId id="289" r:id="rId23"/>
    <p:sldId id="290" r:id="rId24"/>
    <p:sldId id="291" r:id="rId25"/>
    <p:sldId id="293" r:id="rId26"/>
    <p:sldId id="295" r:id="rId27"/>
    <p:sldId id="296" r:id="rId28"/>
    <p:sldId id="297" r:id="rId29"/>
    <p:sldId id="298" r:id="rId30"/>
    <p:sldId id="299" r:id="rId31"/>
    <p:sldId id="300" r:id="rId32"/>
    <p:sldId id="302" r:id="rId33"/>
    <p:sldId id="303" r:id="rId34"/>
    <p:sldId id="304" r:id="rId35"/>
    <p:sldId id="306" r:id="rId36"/>
    <p:sldId id="307" r:id="rId37"/>
    <p:sldId id="308" r:id="rId38"/>
    <p:sldId id="309" r:id="rId39"/>
    <p:sldId id="311" r:id="rId40"/>
    <p:sldId id="260" r:id="rId41"/>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Arial" charset="0"/>
        <a:ea typeface="+mn-ea"/>
        <a:cs typeface="+mn-cs"/>
      </a:defRPr>
    </a:lvl1pPr>
    <a:lvl2pPr marL="457200" algn="l" rtl="0" fontAlgn="base">
      <a:spcBef>
        <a:spcPct val="0"/>
      </a:spcBef>
      <a:spcAft>
        <a:spcPct val="0"/>
      </a:spcAft>
      <a:defRPr sz="2000" kern="1200">
        <a:solidFill>
          <a:schemeClr val="tx1"/>
        </a:solidFill>
        <a:latin typeface="Arial" charset="0"/>
        <a:ea typeface="+mn-ea"/>
        <a:cs typeface="+mn-cs"/>
      </a:defRPr>
    </a:lvl2pPr>
    <a:lvl3pPr marL="914400" algn="l" rtl="0" fontAlgn="base">
      <a:spcBef>
        <a:spcPct val="0"/>
      </a:spcBef>
      <a:spcAft>
        <a:spcPct val="0"/>
      </a:spcAft>
      <a:defRPr sz="2000" kern="1200">
        <a:solidFill>
          <a:schemeClr val="tx1"/>
        </a:solidFill>
        <a:latin typeface="Arial" charset="0"/>
        <a:ea typeface="+mn-ea"/>
        <a:cs typeface="+mn-cs"/>
      </a:defRPr>
    </a:lvl3pPr>
    <a:lvl4pPr marL="1371600" algn="l" rtl="0" fontAlgn="base">
      <a:spcBef>
        <a:spcPct val="0"/>
      </a:spcBef>
      <a:spcAft>
        <a:spcPct val="0"/>
      </a:spcAft>
      <a:defRPr sz="2000" kern="1200">
        <a:solidFill>
          <a:schemeClr val="tx1"/>
        </a:solidFill>
        <a:latin typeface="Arial" charset="0"/>
        <a:ea typeface="+mn-ea"/>
        <a:cs typeface="+mn-cs"/>
      </a:defRPr>
    </a:lvl4pPr>
    <a:lvl5pPr marL="1828800" algn="l" rtl="0" fontAlgn="base">
      <a:spcBef>
        <a:spcPct val="0"/>
      </a:spcBef>
      <a:spcAft>
        <a:spcPct val="0"/>
      </a:spcAft>
      <a:defRPr sz="2000" kern="1200">
        <a:solidFill>
          <a:schemeClr val="tx1"/>
        </a:solidFill>
        <a:latin typeface="Arial" charset="0"/>
        <a:ea typeface="+mn-ea"/>
        <a:cs typeface="+mn-cs"/>
      </a:defRPr>
    </a:lvl5pPr>
    <a:lvl6pPr marL="2286000" algn="l" defTabSz="914400" rtl="0" eaLnBrk="1" latinLnBrk="0" hangingPunct="1">
      <a:defRPr sz="2000" kern="1200">
        <a:solidFill>
          <a:schemeClr val="tx1"/>
        </a:solidFill>
        <a:latin typeface="Arial" charset="0"/>
        <a:ea typeface="+mn-ea"/>
        <a:cs typeface="+mn-cs"/>
      </a:defRPr>
    </a:lvl6pPr>
    <a:lvl7pPr marL="2743200" algn="l" defTabSz="914400" rtl="0" eaLnBrk="1" latinLnBrk="0" hangingPunct="1">
      <a:defRPr sz="2000" kern="1200">
        <a:solidFill>
          <a:schemeClr val="tx1"/>
        </a:solidFill>
        <a:latin typeface="Arial" charset="0"/>
        <a:ea typeface="+mn-ea"/>
        <a:cs typeface="+mn-cs"/>
      </a:defRPr>
    </a:lvl7pPr>
    <a:lvl8pPr marL="3200400" algn="l" defTabSz="914400" rtl="0" eaLnBrk="1" latinLnBrk="0" hangingPunct="1">
      <a:defRPr sz="2000" kern="1200">
        <a:solidFill>
          <a:schemeClr val="tx1"/>
        </a:solidFill>
        <a:latin typeface="Arial" charset="0"/>
        <a:ea typeface="+mn-ea"/>
        <a:cs typeface="+mn-cs"/>
      </a:defRPr>
    </a:lvl8pPr>
    <a:lvl9pPr marL="3657600" algn="l" defTabSz="914400" rtl="0" eaLnBrk="1" latinLnBrk="0" hangingPunct="1">
      <a:defRPr sz="20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FF99"/>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018" autoAdjust="0"/>
    <p:restoredTop sz="71429" autoAdjust="0"/>
  </p:normalViewPr>
  <p:slideViewPr>
    <p:cSldViewPr>
      <p:cViewPr>
        <p:scale>
          <a:sx n="50" d="100"/>
          <a:sy n="50" d="100"/>
        </p:scale>
        <p:origin x="-114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1584" y="44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image" Target="../media/image11.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image" Target="../media/image1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1.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1.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1.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image" Target="../media/image11.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1.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1.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1.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2.e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3.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4.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5.emf"/></Relationships>
</file>

<file path=ppt/drawings/_rels/vmlDrawing27.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6.e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1.e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image" Target="../media/image28.e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e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40.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TextBox 5"/>
          <p:cNvSpPr txBox="1"/>
          <p:nvPr/>
        </p:nvSpPr>
        <p:spPr>
          <a:xfrm>
            <a:off x="3733800" y="0"/>
            <a:ext cx="3124200" cy="246063"/>
          </a:xfrm>
          <a:prstGeom prst="rect">
            <a:avLst/>
          </a:prstGeom>
          <a:noFill/>
        </p:spPr>
        <p:txBody>
          <a:bodyPr>
            <a:spAutoFit/>
          </a:bodyPr>
          <a:lstStyle/>
          <a:p>
            <a:pPr algn="r" fontAlgn="auto">
              <a:spcBef>
                <a:spcPts val="0"/>
              </a:spcBef>
              <a:spcAft>
                <a:spcPts val="0"/>
              </a:spcAft>
              <a:defRPr/>
            </a:pPr>
            <a:r>
              <a:rPr lang="en-US" sz="1000" dirty="0">
                <a:latin typeface="Arial" pitchFamily="34" charset="0"/>
                <a:cs typeface="Arial" pitchFamily="34" charset="0"/>
              </a:rPr>
              <a:t>2-</a:t>
            </a:r>
            <a:fld id="{26AB89B4-BC07-4BE0-A4F5-E2D98229FCF1}" type="slidenum">
              <a:rPr lang="en-US" sz="1000">
                <a:latin typeface="Arial" pitchFamily="34" charset="0"/>
                <a:cs typeface="Arial" pitchFamily="34" charset="0"/>
              </a:rPr>
              <a:pPr algn="r" fontAlgn="auto">
                <a:spcBef>
                  <a:spcPts val="0"/>
                </a:spcBef>
                <a:spcAft>
                  <a:spcPts val="0"/>
                </a:spcAft>
                <a:defRPr/>
              </a:pPr>
              <a:t>‹#›</a:t>
            </a:fld>
            <a:endParaRPr lang="en-US" sz="1000" dirty="0">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92B101C-0049-4017-A001-7FAF8D672304}" type="datetimeFigureOut">
              <a:rPr lang="en-US"/>
              <a:pPr>
                <a:defRPr/>
              </a:pPr>
              <a:t>6/24/2013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a:ln>
            <a:solidFill>
              <a:schemeClr val="tx1"/>
            </a:solidFill>
          </a:ln>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58C53A8-7C40-489D-9DD2-F08E619615D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a:ln>
            <a:miter lim="800000"/>
            <a:headEnd/>
            <a:tailEnd/>
          </a:ln>
        </p:spPr>
        <p:txBody>
          <a:bodyPr wrap="square" numCol="1" anchor="t" anchorCtr="0" compatLnSpc="1">
            <a:prstTxWarp prst="textNoShape">
              <a:avLst/>
            </a:prstTxWarp>
          </a:bodyPr>
          <a:lstStyle/>
          <a:p>
            <a:pPr eaLnBrk="1" hangingPunct="1">
              <a:spcBef>
                <a:spcPct val="0"/>
              </a:spcBef>
            </a:pPr>
            <a:r>
              <a:rPr lang="en-US" smtClean="0"/>
              <a:t>Chapter 2: Basic Financial Statements.</a:t>
            </a:r>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D098AC-A9D7-43E3-BF3A-AF89BA99D7E2}"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61443"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Liabilities represent the claims of creditors on an entity’s assets. Liabilities include accounts payable (amounts owed to creditors for assets purchased on account), taxes payable, and wages payable (amounts owed to our employees at the end of the accounting period).</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EC75E1B-C2C3-4BF1-AFF3-F4E2FF8708A0}"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62467"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equities of an entity include investments by owners, withdrawals by owners, and earnings retained by the business. Investments by owners and net income increase owners’ equity. Payments to owners and net losses decrease owners’ equity.</a:t>
            </a:r>
          </a:p>
          <a:p>
            <a:endParaRPr lang="en-US" smtClean="0"/>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B729107-EC59-4029-B7A9-59226EAE12A2}"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349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349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3493" name="Rectangle 6"/>
          <p:cNvSpPr>
            <a:spLocks noChangeArrowheads="1" noTextEdit="1"/>
          </p:cNvSpPr>
          <p:nvPr>
            <p:ph type="sldImg"/>
          </p:nvPr>
        </p:nvSpPr>
        <p:spPr bwMode="auto">
          <a:xfrm>
            <a:off x="1150938" y="692150"/>
            <a:ext cx="4556125" cy="3416300"/>
          </a:xfrm>
          <a:noFill/>
          <a:ln cap="flat">
            <a:solidFill>
              <a:schemeClr val="tx1"/>
            </a:solidFill>
            <a:miter lim="800000"/>
            <a:headEnd/>
            <a:tailEnd/>
          </a:ln>
        </p:spPr>
      </p:sp>
      <p:sp>
        <p:nvSpPr>
          <p:cNvPr id="63494"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The basic accounting equation states that assets are equal to liabilities plus equity of a company.  The equation makes sense because it states that assets must be equal to the claims against those assets. </a:t>
            </a:r>
          </a:p>
          <a:p>
            <a:endParaRPr lang="en-US" smtClean="0"/>
          </a:p>
          <a:p>
            <a:r>
              <a:rPr lang="en-US" smtClean="0"/>
              <a:t>There are two broad categories of claims against an asset: Claims by creditors (called liabilities), or after all creditor claims are satisfied, the residual owners (the stockholders) have a claim on those assets.</a:t>
            </a:r>
          </a:p>
          <a:p>
            <a:endParaRPr lang="en-US" smtClean="0"/>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6E6D373-BEFD-4A29-A50B-BAD5BF0F585F}"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64515"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Let’s look at how specific business transactions impact the basic financial statement.</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E05FF9-8162-4174-A74A-A2778034515B}"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553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554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5541" name="Rectangle 6"/>
          <p:cNvSpPr>
            <a:spLocks noChangeArrowheads="1" noTextEdit="1"/>
          </p:cNvSpPr>
          <p:nvPr>
            <p:ph type="sldImg"/>
          </p:nvPr>
        </p:nvSpPr>
        <p:spPr bwMode="auto">
          <a:noFill/>
          <a:ln cap="flat">
            <a:solidFill>
              <a:schemeClr val="tx1"/>
            </a:solidFill>
            <a:miter lim="800000"/>
            <a:headEnd/>
            <a:tailEnd/>
          </a:ln>
        </p:spPr>
      </p:sp>
      <p:sp>
        <p:nvSpPr>
          <p:cNvPr id="65542"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br>
              <a:rPr lang="en-US" smtClean="0"/>
            </a:br>
            <a:r>
              <a:rPr lang="en-US" smtClean="0"/>
              <a:t>On May 1</a:t>
            </a:r>
            <a:r>
              <a:rPr lang="en-US" baseline="30000" smtClean="0"/>
              <a:t>st</a:t>
            </a:r>
            <a:r>
              <a:rPr lang="en-US" smtClean="0"/>
              <a:t>, Jill Jones and her family invested $8,000 in JJ’s Lawn Care Service and received 800 shares of stock in return. Let’s see how the balance sheet would look immediately after this transaction.</a:t>
            </a:r>
          </a:p>
          <a:p>
            <a:endParaRPr lang="en-US" smtClean="0"/>
          </a:p>
          <a:p>
            <a:r>
              <a:rPr lang="en-US" smtClean="0"/>
              <a:t>Part II</a:t>
            </a:r>
          </a:p>
          <a:p>
            <a:r>
              <a:rPr lang="en-US" smtClean="0"/>
              <a:t>The cash account of JJ’s Lawn Care increased by eight thousand dollars and the capital stock of the company also increased by eight thousand dollars. Notice that the basic accounting equation is in balance. Total assets are equal to total liabilities plus owners’ equity.</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3237AD-C925-4148-83BB-B917D0913C75}"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6563"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6564"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6565" name="Rectangle 6"/>
          <p:cNvSpPr>
            <a:spLocks noChangeArrowheads="1" noTextEdit="1"/>
          </p:cNvSpPr>
          <p:nvPr>
            <p:ph type="sldImg"/>
          </p:nvPr>
        </p:nvSpPr>
        <p:spPr bwMode="auto">
          <a:noFill/>
          <a:ln cap="flat">
            <a:solidFill>
              <a:schemeClr val="tx1"/>
            </a:solidFill>
            <a:miter lim="800000"/>
            <a:headEnd/>
            <a:tailEnd/>
          </a:ln>
        </p:spPr>
      </p:sp>
      <p:sp>
        <p:nvSpPr>
          <p:cNvPr id="66566"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On the 2</a:t>
            </a:r>
            <a:r>
              <a:rPr lang="en-US" baseline="30000" smtClean="0"/>
              <a:t>nd</a:t>
            </a:r>
            <a:r>
              <a:rPr lang="en-US" smtClean="0"/>
              <a:t> of May, JJ’s Lawn Care purchased a riding lawn mower for $2,500 cash. Let’s see how the balance sheet looks now.</a:t>
            </a:r>
            <a:br>
              <a:rPr lang="en-US" smtClean="0"/>
            </a:br>
            <a:r>
              <a:rPr lang="en-US" smtClean="0"/>
              <a:t/>
            </a:r>
            <a:br>
              <a:rPr lang="en-US" smtClean="0"/>
            </a:br>
            <a:r>
              <a:rPr lang="en-US" smtClean="0"/>
              <a:t>Part II</a:t>
            </a:r>
            <a:br>
              <a:rPr lang="en-US" smtClean="0"/>
            </a:br>
            <a:r>
              <a:rPr lang="en-US" smtClean="0"/>
              <a:t>The cash account has been reduced by the $2,500 spent and the tools and equipment account has been increased by the same amount. One asset, cash, was merely traded for another, the riding lawn mower. Owners’ equity is not changed by the transaction and the basic accounting equation is still in balance.</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854805-C69C-450F-ACB0-23417D5E6138}"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758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758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7589" name="Rectangle 6"/>
          <p:cNvSpPr>
            <a:spLocks noChangeArrowheads="1" noTextEdit="1"/>
          </p:cNvSpPr>
          <p:nvPr>
            <p:ph type="sldImg"/>
          </p:nvPr>
        </p:nvSpPr>
        <p:spPr bwMode="auto">
          <a:noFill/>
          <a:ln cap="flat">
            <a:solidFill>
              <a:schemeClr val="tx1"/>
            </a:solidFill>
            <a:miter lim="800000"/>
            <a:headEnd/>
            <a:tailEnd/>
          </a:ln>
        </p:spPr>
      </p:sp>
      <p:sp>
        <p:nvSpPr>
          <p:cNvPr id="67590"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In the next transaction JJ’s Lawn Care purchases a truck for $15,000, paying $2,000 cash and signing a note payable for $13,000. Let’s update the balance sheet.</a:t>
            </a:r>
            <a:br>
              <a:rPr lang="en-US" smtClean="0"/>
            </a:br>
            <a:r>
              <a:rPr lang="en-US" smtClean="0"/>
              <a:t/>
            </a:r>
            <a:br>
              <a:rPr lang="en-US" smtClean="0"/>
            </a:br>
            <a:r>
              <a:rPr lang="en-US" smtClean="0"/>
              <a:t>Part II</a:t>
            </a:r>
            <a:br>
              <a:rPr lang="en-US" smtClean="0"/>
            </a:br>
            <a:r>
              <a:rPr lang="en-US" smtClean="0"/>
              <a:t>The cash account decreased by $2,000 and the truck account increased by $15,000. There was a net increase in the asset side of the equation of $13,000. The liability account, notes payable, increased by $13,000. </a:t>
            </a:r>
            <a:br>
              <a:rPr lang="en-US" smtClean="0"/>
            </a:br>
            <a:r>
              <a:rPr lang="en-US" smtClean="0"/>
              <a:t/>
            </a:r>
            <a:br>
              <a:rPr lang="en-US" smtClean="0"/>
            </a:br>
            <a:r>
              <a:rPr lang="en-US" smtClean="0"/>
              <a:t>Total assets are now equal to $21,000. Total liabilities are equal to $13,000 and owners’ equity is equal to $8,000. The accounting equation is still in balance.</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4C830D-0B59-4891-8908-0EE9DC6327DA}"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861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861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8613" name="Rectangle 6"/>
          <p:cNvSpPr>
            <a:spLocks noChangeArrowheads="1" noTextEdit="1"/>
          </p:cNvSpPr>
          <p:nvPr>
            <p:ph type="sldImg"/>
          </p:nvPr>
        </p:nvSpPr>
        <p:spPr bwMode="auto">
          <a:noFill/>
          <a:ln cap="flat">
            <a:solidFill>
              <a:schemeClr val="tx1"/>
            </a:solidFill>
            <a:miter lim="800000"/>
            <a:headEnd/>
            <a:tailEnd/>
          </a:ln>
        </p:spPr>
      </p:sp>
      <p:sp>
        <p:nvSpPr>
          <p:cNvPr id="68614"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br>
              <a:rPr lang="en-US" smtClean="0"/>
            </a:br>
            <a:r>
              <a:rPr lang="en-US" smtClean="0"/>
              <a:t>On May 11</a:t>
            </a:r>
            <a:r>
              <a:rPr lang="en-US" baseline="30000" smtClean="0"/>
              <a:t>th</a:t>
            </a:r>
            <a:r>
              <a:rPr lang="en-US" smtClean="0"/>
              <a:t>, JJ’s Lawn Care purchases repair parts for the riding lawn mower for $300. The parts are purchased on account. JJ’s will pay the balance on the account at some point in the future. Let’s update the balance sheet.</a:t>
            </a:r>
            <a:br>
              <a:rPr lang="en-US" smtClean="0"/>
            </a:br>
            <a:r>
              <a:rPr lang="en-US" smtClean="0"/>
              <a:t/>
            </a:r>
            <a:br>
              <a:rPr lang="en-US" smtClean="0"/>
            </a:br>
            <a:r>
              <a:rPr lang="en-US" smtClean="0"/>
              <a:t>Part II</a:t>
            </a:r>
          </a:p>
          <a:p>
            <a:r>
              <a:rPr lang="en-US" smtClean="0"/>
              <a:t>The tools and equipment account increased by $300 and the liability account, accounts payable, increased by the same amount. The balance sheet is getting progressively more complicated.</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3EEC02-1E47-449C-B15B-4344FF7BAD2D}"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6963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6963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69637" name="Rectangle 6"/>
          <p:cNvSpPr>
            <a:spLocks noChangeArrowheads="1" noTextEdit="1"/>
          </p:cNvSpPr>
          <p:nvPr>
            <p:ph type="sldImg"/>
          </p:nvPr>
        </p:nvSpPr>
        <p:spPr bwMode="auto">
          <a:noFill/>
          <a:ln cap="flat">
            <a:solidFill>
              <a:schemeClr val="tx1"/>
            </a:solidFill>
            <a:miter lim="800000"/>
            <a:headEnd/>
            <a:tailEnd/>
          </a:ln>
        </p:spPr>
      </p:sp>
      <p:sp>
        <p:nvSpPr>
          <p:cNvPr id="69638"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On May 18</a:t>
            </a:r>
            <a:r>
              <a:rPr lang="en-US" baseline="30000" smtClean="0"/>
              <a:t>th</a:t>
            </a:r>
            <a:r>
              <a:rPr lang="en-US" smtClean="0"/>
              <a:t>, JJ’s Lawn Care sells one-half of its repair parts at cost to ABC Lawns. ABC agrees to pay for the parts in thirty days. One-half of the cost of the parts is $150. Can you update the balance sheet? Try before proceeding to the next slide.</a:t>
            </a:r>
          </a:p>
          <a:p>
            <a:endParaRPr lang="en-US" smtClean="0"/>
          </a:p>
          <a:p>
            <a:r>
              <a:rPr lang="en-US" smtClean="0"/>
              <a:t>Part II</a:t>
            </a:r>
            <a:br>
              <a:rPr lang="en-US" smtClean="0"/>
            </a:br>
            <a:r>
              <a:rPr lang="en-US" smtClean="0"/>
              <a:t>The asset account, Tools and Equipment, decreased by $150 and the asset account, accounts receivable, increased by the same amount. Once again, one asset, repair parts, has been exchanged for another asset, accounts receivable. How did you do?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62A48C-5726-409E-8705-3061E47621FD}"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065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066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0661" name="Rectangle 6"/>
          <p:cNvSpPr>
            <a:spLocks noChangeArrowheads="1" noTextEdit="1"/>
          </p:cNvSpPr>
          <p:nvPr>
            <p:ph type="sldImg"/>
          </p:nvPr>
        </p:nvSpPr>
        <p:spPr bwMode="auto">
          <a:noFill/>
          <a:ln cap="flat">
            <a:solidFill>
              <a:schemeClr val="tx1"/>
            </a:solidFill>
            <a:miter lim="800000"/>
            <a:headEnd/>
            <a:tailEnd/>
          </a:ln>
        </p:spPr>
      </p:sp>
      <p:sp>
        <p:nvSpPr>
          <p:cNvPr id="70662"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On May 25</a:t>
            </a:r>
            <a:r>
              <a:rPr lang="en-US" baseline="30000" smtClean="0"/>
              <a:t>th</a:t>
            </a:r>
            <a:r>
              <a:rPr lang="en-US" smtClean="0"/>
              <a:t>, ABC Lawns makes a partial payment on account for $75 cash. Let’s prepare the updated balance sheet on May 25</a:t>
            </a:r>
            <a:r>
              <a:rPr lang="en-US" baseline="30000" smtClean="0"/>
              <a:t>th</a:t>
            </a:r>
            <a:r>
              <a:rPr lang="en-US" smtClean="0"/>
              <a:t>.</a:t>
            </a:r>
            <a:br>
              <a:rPr lang="en-US" smtClean="0"/>
            </a:br>
            <a:r>
              <a:rPr lang="en-US" smtClean="0"/>
              <a:t/>
            </a:r>
            <a:br>
              <a:rPr lang="en-US" smtClean="0"/>
            </a:br>
            <a:r>
              <a:rPr lang="en-US" smtClean="0"/>
              <a:t>Part II</a:t>
            </a:r>
            <a:br>
              <a:rPr lang="en-US" smtClean="0"/>
            </a:br>
            <a:r>
              <a:rPr lang="en-US" smtClean="0"/>
              <a:t>The cash account increases by $75 and accounts receivable decreases by the same amount. Notice that total assets are still equal to total liabilities plus owners’ equity.</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6B5CEBE-4F27-456A-AB62-5FC30D9E93B0}"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3251"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There are three fundamental financial statements used in accounting. </a:t>
            </a:r>
          </a:p>
          <a:p>
            <a:r>
              <a:rPr lang="en-US" smtClean="0"/>
              <a:t>The income statement shows revenues and expenses. </a:t>
            </a:r>
          </a:p>
          <a:p>
            <a:r>
              <a:rPr lang="en-US" smtClean="0"/>
              <a:t>The balance sheet is a listing of all asset, liability, and equity account balances that do not appear on the income statement. </a:t>
            </a:r>
          </a:p>
          <a:p>
            <a:r>
              <a:rPr lang="en-US" smtClean="0"/>
              <a:t>The statement of cash flows shows how the company receives and spends its cash. </a:t>
            </a:r>
          </a:p>
          <a:p>
            <a:r>
              <a:rPr lang="en-US" smtClean="0"/>
              <a:t/>
            </a:r>
            <a:br>
              <a:rPr lang="en-US" smtClean="0"/>
            </a:br>
            <a:r>
              <a:rPr lang="en-US" smtClean="0"/>
              <a:t>This chapter will look at the financial statements of a corporation.</a:t>
            </a:r>
          </a:p>
          <a:p>
            <a:endParaRPr lang="en-US" smtClean="0"/>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CC405A-9D9E-481E-938A-59DF218D4692}"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1683"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1684"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1685" name="Rectangle 6"/>
          <p:cNvSpPr>
            <a:spLocks noChangeArrowheads="1" noTextEdit="1"/>
          </p:cNvSpPr>
          <p:nvPr>
            <p:ph type="sldImg"/>
          </p:nvPr>
        </p:nvSpPr>
        <p:spPr bwMode="auto">
          <a:noFill/>
          <a:ln cap="flat">
            <a:solidFill>
              <a:schemeClr val="tx1"/>
            </a:solidFill>
            <a:miter lim="800000"/>
            <a:headEnd/>
            <a:tailEnd/>
          </a:ln>
        </p:spPr>
      </p:sp>
      <p:sp>
        <p:nvSpPr>
          <p:cNvPr id="71686"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br>
              <a:rPr lang="en-US" smtClean="0"/>
            </a:br>
            <a:r>
              <a:rPr lang="en-US" smtClean="0"/>
              <a:t>On May 28</a:t>
            </a:r>
            <a:r>
              <a:rPr lang="en-US" baseline="30000" smtClean="0"/>
              <a:t>th</a:t>
            </a:r>
            <a:r>
              <a:rPr lang="en-US" smtClean="0"/>
              <a:t>, JJ’s Lawn Care makes a partial payment on its accounts payable of $150. Its time to update the balance sheet.</a:t>
            </a:r>
            <a:br>
              <a:rPr lang="en-US" smtClean="0"/>
            </a:br>
            <a:r>
              <a:rPr lang="en-US" smtClean="0"/>
              <a:t/>
            </a:r>
            <a:br>
              <a:rPr lang="en-US" smtClean="0"/>
            </a:br>
            <a:r>
              <a:rPr lang="en-US" smtClean="0"/>
              <a:t>Part II</a:t>
            </a:r>
            <a:br>
              <a:rPr lang="en-US" smtClean="0"/>
            </a:br>
            <a:r>
              <a:rPr lang="en-US" smtClean="0"/>
              <a:t>The cash account decreases by $150 and accounts payable also decreases by $150. The total assets are now recorded at $21,150. Total liabilities plus owners’ equity is equal to the same amount.</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8D745EE-BCCF-4211-8B36-17E7FF68572C}"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270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270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2709" name="Rectangle 6"/>
          <p:cNvSpPr>
            <a:spLocks noChangeArrowheads="1" noTextEdit="1"/>
          </p:cNvSpPr>
          <p:nvPr>
            <p:ph type="sldImg"/>
          </p:nvPr>
        </p:nvSpPr>
        <p:spPr bwMode="auto">
          <a:noFill/>
          <a:ln cap="flat">
            <a:solidFill>
              <a:schemeClr val="tx1"/>
            </a:solidFill>
            <a:miter lim="800000"/>
            <a:headEnd/>
            <a:tailEnd/>
          </a:ln>
        </p:spPr>
      </p:sp>
      <p:sp>
        <p:nvSpPr>
          <p:cNvPr id="72710"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On May 29</a:t>
            </a:r>
            <a:r>
              <a:rPr lang="en-US" baseline="30000" smtClean="0"/>
              <a:t>th</a:t>
            </a:r>
            <a:r>
              <a:rPr lang="en-US" smtClean="0"/>
              <a:t>, JJ’s Lawn Care begins providing services to customers. On this date the company did work that totaled $750. All of the customers paid cash for the services rendered. Try updating the balance sheet before moving to the next slide. Be careful with this one.</a:t>
            </a:r>
          </a:p>
          <a:p>
            <a:endParaRPr lang="en-US" smtClean="0"/>
          </a:p>
          <a:p>
            <a:r>
              <a:rPr lang="en-US" smtClean="0"/>
              <a:t>Part II</a:t>
            </a:r>
            <a:br>
              <a:rPr lang="en-US" smtClean="0"/>
            </a:br>
            <a:r>
              <a:rPr lang="en-US" smtClean="0"/>
              <a:t>The cash account increases by $750 and retained earnings increases by the same amount. The monies received represent earnings of the company that have been retained. The $750 represents revenue earned by the business. How did you do?</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F9179D6-ECDC-4CB7-A576-B16B997C424B}"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373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373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3733" name="Rectangle 6"/>
          <p:cNvSpPr>
            <a:spLocks noChangeArrowheads="1" noTextEdit="1"/>
          </p:cNvSpPr>
          <p:nvPr>
            <p:ph type="sldImg"/>
          </p:nvPr>
        </p:nvSpPr>
        <p:spPr bwMode="auto">
          <a:noFill/>
          <a:ln cap="flat">
            <a:solidFill>
              <a:schemeClr val="tx1"/>
            </a:solidFill>
            <a:miter lim="800000"/>
            <a:headEnd/>
            <a:tailEnd/>
          </a:ln>
        </p:spPr>
      </p:sp>
      <p:sp>
        <p:nvSpPr>
          <p:cNvPr id="73734"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In the final transaction for May, JJ’s Lawn Care purchased $50 worth of gasoline for its riding mower and truck. Let’s make the final update to the balance sheet on May 31</a:t>
            </a:r>
            <a:r>
              <a:rPr lang="en-US" baseline="30000" smtClean="0"/>
              <a:t>st</a:t>
            </a:r>
            <a:r>
              <a:rPr lang="en-US" smtClean="0"/>
              <a:t>.</a:t>
            </a:r>
            <a:br>
              <a:rPr lang="en-US" smtClean="0"/>
            </a:br>
            <a:r>
              <a:rPr lang="en-US" smtClean="0"/>
              <a:t/>
            </a:r>
            <a:br>
              <a:rPr lang="en-US" smtClean="0"/>
            </a:br>
            <a:r>
              <a:rPr lang="en-US" smtClean="0"/>
              <a:t>Part II</a:t>
            </a:r>
            <a:br>
              <a:rPr lang="en-US" smtClean="0"/>
            </a:br>
            <a:r>
              <a:rPr lang="en-US" smtClean="0"/>
              <a:t>The cash account decreased by $50 and so did the retained earnings of the company. JJ’s Lawn Care used $50 of its earnings to pay for the gasoline. The $50 spent is an expense of the business.</a:t>
            </a:r>
          </a:p>
          <a:p>
            <a:endParaRPr lang="en-US" smtClean="0"/>
          </a:p>
          <a:p>
            <a:r>
              <a:rPr lang="en-US" smtClean="0"/>
              <a:t>Now, let’s review how JJ’s transactions affected the accounting equation.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F35BD4-8DDA-4D15-919A-CADF47A1CEFA}"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475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475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4757" name="Rectangle 6"/>
          <p:cNvSpPr>
            <a:spLocks noChangeArrowheads="1" noTextEdit="1"/>
          </p:cNvSpPr>
          <p:nvPr>
            <p:ph type="sldImg"/>
          </p:nvPr>
        </p:nvSpPr>
        <p:spPr bwMode="auto">
          <a:noFill/>
          <a:ln cap="flat">
            <a:solidFill>
              <a:schemeClr val="tx1"/>
            </a:solidFill>
            <a:miter lim="800000"/>
            <a:headEnd/>
            <a:tailEnd/>
          </a:ln>
        </p:spPr>
      </p:sp>
      <p:sp>
        <p:nvSpPr>
          <p:cNvPr id="74758"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All of these transactions have been placed on this slide, in the appropriate columns for the accounts they’ve impacted. Let’s verify the balance in each account and get ready to prepare the financial statements for JJ’s Lawn Care.</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B9B76E2-1CD1-4813-9CDD-D4B89CD0F6CB}"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577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578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5781" name="Rectangle 6"/>
          <p:cNvSpPr>
            <a:spLocks noChangeArrowheads="1" noTextEdit="1"/>
          </p:cNvSpPr>
          <p:nvPr>
            <p:ph type="sldImg"/>
          </p:nvPr>
        </p:nvSpPr>
        <p:spPr bwMode="auto">
          <a:noFill/>
          <a:ln cap="flat">
            <a:solidFill>
              <a:schemeClr val="tx1"/>
            </a:solidFill>
            <a:miter lim="800000"/>
            <a:headEnd/>
            <a:tailEnd/>
          </a:ln>
        </p:spPr>
      </p:sp>
      <p:sp>
        <p:nvSpPr>
          <p:cNvPr id="75782"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br>
              <a:rPr lang="en-US" smtClean="0"/>
            </a:br>
            <a:r>
              <a:rPr lang="en-US" smtClean="0"/>
              <a:t>All of the transactions that impacted the cash account will appear on the statement of cash flows.</a:t>
            </a:r>
            <a:br>
              <a:rPr lang="en-US" smtClean="0"/>
            </a:br>
            <a:r>
              <a:rPr lang="en-US" smtClean="0"/>
              <a:t/>
            </a:r>
            <a:br>
              <a:rPr lang="en-US" smtClean="0"/>
            </a:br>
            <a:r>
              <a:rPr lang="en-US" smtClean="0"/>
              <a:t>Part II</a:t>
            </a:r>
            <a:br>
              <a:rPr lang="en-US" smtClean="0"/>
            </a:br>
            <a:r>
              <a:rPr lang="en-US" smtClean="0"/>
              <a:t>The revenues and expenses that caused the change in retained earnings will appear on the income statement of the company.</a:t>
            </a:r>
            <a:br>
              <a:rPr lang="en-US" smtClean="0"/>
            </a:br>
            <a:r>
              <a:rPr lang="en-US" smtClean="0"/>
              <a:t/>
            </a:r>
            <a:br>
              <a:rPr lang="en-US" smtClean="0"/>
            </a:br>
            <a:r>
              <a:rPr lang="en-US" smtClean="0"/>
              <a:t>Part II</a:t>
            </a:r>
            <a:br>
              <a:rPr lang="en-US" smtClean="0"/>
            </a:br>
            <a:r>
              <a:rPr lang="en-US" smtClean="0"/>
              <a:t>Let’s begin by preparing the income statement and statement of cash flows for JJ’s Lawn Care for the period ended May 31, 2009.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D0264D-3E60-459D-8DFF-44F2AFDFB792}"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6803"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6804"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6805" name="Rectangle 6"/>
          <p:cNvSpPr>
            <a:spLocks noChangeArrowheads="1" noTextEdit="1"/>
          </p:cNvSpPr>
          <p:nvPr>
            <p:ph type="sldImg"/>
          </p:nvPr>
        </p:nvSpPr>
        <p:spPr bwMode="auto">
          <a:noFill/>
          <a:ln cap="flat">
            <a:solidFill>
              <a:schemeClr val="tx1"/>
            </a:solidFill>
            <a:miter lim="800000"/>
            <a:headEnd/>
            <a:tailEnd/>
          </a:ln>
        </p:spPr>
      </p:sp>
      <p:sp>
        <p:nvSpPr>
          <p:cNvPr id="76806"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br>
              <a:rPr lang="en-US" smtClean="0"/>
            </a:br>
            <a:r>
              <a:rPr lang="en-US" smtClean="0"/>
              <a:t>JJ’s Lawn care has one revenue for services for $750, and one expense for gasoline of $50. So the net income for the month of May is $700. Remember, net income is the excess of revenues over expenses incurred during the accounting period.</a:t>
            </a:r>
            <a:br>
              <a:rPr lang="en-US" smtClean="0"/>
            </a:br>
            <a:r>
              <a:rPr lang="en-US" smtClean="0"/>
              <a:t/>
            </a:r>
            <a:br>
              <a:rPr lang="en-US" smtClean="0"/>
            </a:br>
            <a:r>
              <a:rPr lang="en-US" smtClean="0"/>
              <a:t>Part II</a:t>
            </a:r>
            <a:br>
              <a:rPr lang="en-US" smtClean="0"/>
            </a:br>
            <a:r>
              <a:rPr lang="en-US" smtClean="0"/>
              <a:t>Investments by owners and payments to owners do not appear on the income statement. These amounts appear on the company’s balance sheet.</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A30B08-FD64-4B03-9185-1C6BFCEEA966}"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782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782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7829" name="Rectangle 6"/>
          <p:cNvSpPr>
            <a:spLocks noChangeArrowheads="1" noTextEdit="1"/>
          </p:cNvSpPr>
          <p:nvPr>
            <p:ph type="sldImg"/>
          </p:nvPr>
        </p:nvSpPr>
        <p:spPr bwMode="auto">
          <a:noFill/>
          <a:ln cap="flat">
            <a:solidFill>
              <a:schemeClr val="tx1"/>
            </a:solidFill>
            <a:miter lim="800000"/>
            <a:headEnd/>
            <a:tailEnd/>
          </a:ln>
        </p:spPr>
      </p:sp>
      <p:sp>
        <p:nvSpPr>
          <p:cNvPr id="77830"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Here is the statement of cash flows for JJ’s Lawn Care for the month ended May 31, 2009. Notice the three sections of the statement:  Cash flows from operating activities, investing activities and financing activities.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30D569-437B-4BAE-84F3-4548294E555C}"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885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885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8853" name="Rectangle 6"/>
          <p:cNvSpPr>
            <a:spLocks noChangeArrowheads="1" noTextEdit="1"/>
          </p:cNvSpPr>
          <p:nvPr>
            <p:ph type="sldImg"/>
          </p:nvPr>
        </p:nvSpPr>
        <p:spPr bwMode="auto">
          <a:noFill/>
          <a:ln cap="flat">
            <a:solidFill>
              <a:schemeClr val="tx1"/>
            </a:solidFill>
            <a:miter lim="800000"/>
            <a:headEnd/>
            <a:tailEnd/>
          </a:ln>
        </p:spPr>
      </p:sp>
      <p:sp>
        <p:nvSpPr>
          <p:cNvPr id="78854"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Cash flows from operating activities include the cash received from revenue transactions and the cash paid for expenses.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00A8B1-D7D9-47D2-A95F-478572282DE5}"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7987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7987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79877" name="Rectangle 6"/>
          <p:cNvSpPr>
            <a:spLocks noChangeArrowheads="1" noTextEdit="1"/>
          </p:cNvSpPr>
          <p:nvPr>
            <p:ph type="sldImg"/>
          </p:nvPr>
        </p:nvSpPr>
        <p:spPr bwMode="auto">
          <a:noFill/>
          <a:ln cap="flat">
            <a:solidFill>
              <a:schemeClr val="tx1"/>
            </a:solidFill>
            <a:miter lim="800000"/>
            <a:headEnd/>
            <a:tailEnd/>
          </a:ln>
        </p:spPr>
      </p:sp>
      <p:sp>
        <p:nvSpPr>
          <p:cNvPr id="79878"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JJ’s had a cash outflow for investing activities. The company invested in the riding lawn mower, truck, and repair parts; however, the company recovered some of the cost of repair parts by selling some excess parts to ABC Lawns.</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412A7F-EE51-4C2A-9DE9-03DF0BE20682}" type="slidenum">
              <a:rPr lang="en-US" smtClean="0"/>
              <a:pPr fontAlgn="base">
                <a:spcBef>
                  <a:spcPct val="0"/>
                </a:spcBef>
                <a:spcAft>
                  <a:spcPct val="0"/>
                </a:spcAft>
                <a:defRPr/>
              </a:pPr>
              <a:t>28</a:t>
            </a:fld>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0899"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0900"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0901" name="Rectangle 6"/>
          <p:cNvSpPr>
            <a:spLocks noChangeArrowheads="1" noTextEdit="1"/>
          </p:cNvSpPr>
          <p:nvPr>
            <p:ph type="sldImg"/>
          </p:nvPr>
        </p:nvSpPr>
        <p:spPr bwMode="auto">
          <a:noFill/>
          <a:ln cap="flat">
            <a:solidFill>
              <a:schemeClr val="tx1"/>
            </a:solidFill>
            <a:miter lim="800000"/>
            <a:headEnd/>
            <a:tailEnd/>
          </a:ln>
        </p:spPr>
      </p:sp>
      <p:sp>
        <p:nvSpPr>
          <p:cNvPr id="80902"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The only financing activity was the original investment by the owners of JJ’s Lawn Care.</a:t>
            </a:r>
            <a:br>
              <a:rPr lang="en-US" smtClean="0"/>
            </a:br>
            <a:r>
              <a:rPr lang="en-US" smtClean="0"/>
              <a:t/>
            </a:r>
            <a:br>
              <a:rPr lang="en-US" smtClean="0"/>
            </a:br>
            <a:r>
              <a:rPr lang="en-US" smtClean="0"/>
              <a:t>The cash inflows and outflows resulted in an increase in cash of $4,125 during the month. Because the cash account had a zero balance at the beginning of the month, the ending balance in the cash account is $4,125.</a:t>
            </a:r>
            <a:br>
              <a:rPr lang="en-US" smtClean="0"/>
            </a:br>
            <a:r>
              <a:rPr lang="en-US" smtClean="0"/>
              <a:t/>
            </a:r>
            <a:br>
              <a:rPr lang="en-US" smtClean="0"/>
            </a:br>
            <a:r>
              <a:rPr lang="en-US" smtClean="0"/>
              <a:t>Let’s finish by preparing the balance sheet for JJ’s Lawn Care.</a:t>
            </a:r>
          </a:p>
          <a:p>
            <a:endParaRPr lang="en-US" smtClean="0"/>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398DD8-06A4-4CCA-B244-D87BE89554AA}" type="slidenum">
              <a:rPr lang="en-US" smtClean="0"/>
              <a:pPr fontAlgn="base">
                <a:spcBef>
                  <a:spcPct val="0"/>
                </a:spcBef>
                <a:spcAft>
                  <a:spcPct val="0"/>
                </a:spcAft>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4275"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balance sheet (also referred to as the statement of position) describes the financial position of a company at a specific point in time. A balance sheet may be prepared monthly, quarterly, or annually depending on the needs of management and external users. The balance sheet is sometimes referred to as the statement of financial position. </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84B4460-0556-466E-8F3B-3FA01E20D76C}"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1923"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1924"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1925" name="Rectangle 6"/>
          <p:cNvSpPr>
            <a:spLocks noChangeArrowheads="1" noTextEdit="1"/>
          </p:cNvSpPr>
          <p:nvPr>
            <p:ph type="sldImg"/>
          </p:nvPr>
        </p:nvSpPr>
        <p:spPr bwMode="auto">
          <a:noFill/>
          <a:ln cap="flat">
            <a:solidFill>
              <a:schemeClr val="tx1"/>
            </a:solidFill>
            <a:miter lim="800000"/>
            <a:headEnd/>
            <a:tailEnd/>
          </a:ln>
        </p:spPr>
      </p:sp>
      <p:sp>
        <p:nvSpPr>
          <p:cNvPr id="81926"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Here are the account balances to use when preparing the balance sheet.</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4722F1-07CB-4681-9755-9F2B1C00480A}"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2947"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2948"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2949" name="Rectangle 6"/>
          <p:cNvSpPr>
            <a:spLocks noChangeArrowheads="1" noTextEdit="1"/>
          </p:cNvSpPr>
          <p:nvPr>
            <p:ph type="sldImg"/>
          </p:nvPr>
        </p:nvSpPr>
        <p:spPr bwMode="auto">
          <a:noFill/>
          <a:ln cap="flat">
            <a:solidFill>
              <a:schemeClr val="tx1"/>
            </a:solidFill>
            <a:miter lim="800000"/>
            <a:headEnd/>
            <a:tailEnd/>
          </a:ln>
        </p:spPr>
      </p:sp>
      <p:sp>
        <p:nvSpPr>
          <p:cNvPr id="82950"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Asset accounts are listed on the left side of the balance sheet and the liabilities and owners’ equity accounts on the right.</a:t>
            </a:r>
            <a:br>
              <a:rPr lang="en-US" smtClean="0"/>
            </a:br>
            <a:r>
              <a:rPr lang="en-US" smtClean="0"/>
              <a:t/>
            </a:r>
            <a:br>
              <a:rPr lang="en-US" smtClean="0"/>
            </a:br>
            <a:r>
              <a:rPr lang="en-US" smtClean="0"/>
              <a:t>Feel free to go back to the previous screen and see all the account balances that appear on the balance sheet.</a:t>
            </a:r>
            <a:br>
              <a:rPr lang="en-US" smtClean="0"/>
            </a:br>
            <a:r>
              <a:rPr lang="en-US" smtClean="0"/>
              <a:t/>
            </a:r>
            <a:br>
              <a:rPr lang="en-US" smtClean="0"/>
            </a:br>
            <a:r>
              <a:rPr lang="en-US" smtClean="0"/>
              <a:t>Part II</a:t>
            </a:r>
            <a:br>
              <a:rPr lang="en-US" smtClean="0"/>
            </a:br>
            <a:r>
              <a:rPr lang="en-US" smtClean="0"/>
              <a:t>As a final check, make sure that the accounting equation is still in balance. The total assets of $21,850 is exactly equal to the total of the company’s liabilities plus owners’ equity. Notice that the balance sheet lists all assets, liabilities, and equities on a certain date. In this example, the date is May 31, 2009.</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8BAD9F-52AF-49D3-9E92-642095DC8A6F}" type="slidenum">
              <a:rPr lang="en-US" smtClean="0"/>
              <a:pPr fontAlgn="base">
                <a:spcBef>
                  <a:spcPct val="0"/>
                </a:spcBef>
                <a:spcAft>
                  <a:spcPct val="0"/>
                </a:spcAft>
                <a:defRPr/>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3971"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3972"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3973" name="Rectangle 6"/>
          <p:cNvSpPr>
            <a:spLocks noChangeArrowheads="1" noTextEdit="1"/>
          </p:cNvSpPr>
          <p:nvPr>
            <p:ph type="sldImg"/>
          </p:nvPr>
        </p:nvSpPr>
        <p:spPr bwMode="auto">
          <a:xfrm>
            <a:off x="1150938" y="692150"/>
            <a:ext cx="4556125" cy="3416300"/>
          </a:xfrm>
          <a:noFill/>
          <a:ln cap="flat">
            <a:solidFill>
              <a:schemeClr val="tx1"/>
            </a:solidFill>
            <a:miter lim="800000"/>
            <a:headEnd/>
            <a:tailEnd/>
          </a:ln>
        </p:spPr>
      </p:sp>
      <p:sp>
        <p:nvSpPr>
          <p:cNvPr id="83974"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All the financial statements are interrelated. We can start with the balance sheet at the beginning of an accounting period, analyze the income and cash flows of the company, and arrive at the ending balances that will appear on the balance sheet.</a:t>
            </a:r>
            <a:br>
              <a:rPr lang="en-US" smtClean="0"/>
            </a:br>
            <a:r>
              <a:rPr lang="en-US" smtClean="0"/>
              <a:t/>
            </a:r>
            <a:br>
              <a:rPr lang="en-US" smtClean="0"/>
            </a:br>
            <a:r>
              <a:rPr lang="en-US" smtClean="0"/>
              <a:t>Let’s see how this works in the JJ’s Lawn Care example. </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00E6CD-30D9-42FF-8481-9F7CBDE74853}" type="slidenum">
              <a:rPr lang="en-US" smtClean="0"/>
              <a:pPr fontAlgn="base">
                <a:spcBef>
                  <a:spcPct val="0"/>
                </a:spcBef>
                <a:spcAft>
                  <a:spcPct val="0"/>
                </a:spcAft>
                <a:defRPr/>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4995"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4996"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4997" name="Rectangle 6"/>
          <p:cNvSpPr>
            <a:spLocks noChangeArrowheads="1" noTextEdit="1"/>
          </p:cNvSpPr>
          <p:nvPr>
            <p:ph type="sldImg"/>
          </p:nvPr>
        </p:nvSpPr>
        <p:spPr bwMode="auto">
          <a:xfrm>
            <a:off x="1150938" y="692150"/>
            <a:ext cx="4556125" cy="3416300"/>
          </a:xfrm>
          <a:noFill/>
          <a:ln cap="flat">
            <a:solidFill>
              <a:schemeClr val="tx1"/>
            </a:solidFill>
            <a:miter lim="800000"/>
            <a:headEnd/>
            <a:tailEnd/>
          </a:ln>
        </p:spPr>
      </p:sp>
      <p:sp>
        <p:nvSpPr>
          <p:cNvPr id="84998"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Part I</a:t>
            </a:r>
          </a:p>
          <a:p>
            <a:r>
              <a:rPr lang="en-US" smtClean="0"/>
              <a:t>This is the balance sheet for JJ’s Lawn Care at the end of May.</a:t>
            </a:r>
          </a:p>
          <a:p>
            <a:endParaRPr lang="en-US" smtClean="0"/>
          </a:p>
          <a:p>
            <a:r>
              <a:rPr lang="en-US" smtClean="0"/>
              <a:t>Part II</a:t>
            </a:r>
            <a:br>
              <a:rPr lang="en-US" smtClean="0"/>
            </a:br>
            <a:r>
              <a:rPr lang="en-US" smtClean="0"/>
              <a:t>Net income impacts the retained earnings of the company.</a:t>
            </a:r>
            <a:br>
              <a:rPr lang="en-US" smtClean="0"/>
            </a:br>
            <a:r>
              <a:rPr lang="en-US" smtClean="0"/>
              <a:t/>
            </a:r>
            <a:br>
              <a:rPr lang="en-US" smtClean="0"/>
            </a:br>
            <a:r>
              <a:rPr lang="en-US" smtClean="0"/>
              <a:t>Part III</a:t>
            </a:r>
          </a:p>
          <a:p>
            <a:r>
              <a:rPr lang="en-US" smtClean="0"/>
              <a:t>The statement of cash flows not only provides the balance in the cash account, but also details information about the acquisition and disposition of assets and liabilities as well as changes in the owners’ equity balance. It’s clear to see how all the financial statements articulate with each other.</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53EEA6-23F3-4C23-B40E-287954ED0CB6}" type="slidenum">
              <a:rPr lang="en-US" smtClean="0"/>
              <a:pPr fontAlgn="base">
                <a:spcBef>
                  <a:spcPct val="0"/>
                </a:spcBef>
                <a:spcAft>
                  <a:spcPct val="0"/>
                </a:spcAft>
                <a:defRPr/>
              </a:pPr>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3886200" y="0"/>
            <a:ext cx="2971800" cy="457200"/>
          </a:xfrm>
          <a:prstGeom prst="rect">
            <a:avLst/>
          </a:prstGeom>
          <a:noFill/>
          <a:ln w="12700">
            <a:noFill/>
            <a:miter lim="800000"/>
            <a:headEnd/>
            <a:tailEnd/>
          </a:ln>
        </p:spPr>
        <p:txBody>
          <a:bodyPr wrap="none" anchor="ctr"/>
          <a:lstStyle/>
          <a:p>
            <a:endParaRPr lang="en-US" sz="1800"/>
          </a:p>
        </p:txBody>
      </p:sp>
      <p:sp>
        <p:nvSpPr>
          <p:cNvPr id="86019" name="Rectangle 3"/>
          <p:cNvSpPr>
            <a:spLocks noChangeArrowheads="1"/>
          </p:cNvSpPr>
          <p:nvPr/>
        </p:nvSpPr>
        <p:spPr bwMode="auto">
          <a:xfrm>
            <a:off x="3886200" y="8686800"/>
            <a:ext cx="2971800" cy="457200"/>
          </a:xfrm>
          <a:prstGeom prst="rect">
            <a:avLst/>
          </a:prstGeom>
          <a:noFill/>
          <a:ln w="12700">
            <a:noFill/>
            <a:miter lim="800000"/>
            <a:headEnd/>
            <a:tailEnd/>
          </a:ln>
        </p:spPr>
        <p:txBody>
          <a:bodyPr lIns="19050" tIns="0" rIns="19050" bIns="0" anchor="b"/>
          <a:lstStyle/>
          <a:p>
            <a:pPr algn="r"/>
            <a:endParaRPr lang="en-US" sz="1000" i="1">
              <a:latin typeface="Times New Roman" pitchFamily="18" charset="0"/>
            </a:endParaRPr>
          </a:p>
        </p:txBody>
      </p:sp>
      <p:sp>
        <p:nvSpPr>
          <p:cNvPr id="86020" name="Rectangle 4"/>
          <p:cNvSpPr>
            <a:spLocks noChangeArrowheads="1"/>
          </p:cNvSpPr>
          <p:nvPr/>
        </p:nvSpPr>
        <p:spPr bwMode="auto">
          <a:xfrm>
            <a:off x="0" y="8686800"/>
            <a:ext cx="2971800" cy="457200"/>
          </a:xfrm>
          <a:prstGeom prst="rect">
            <a:avLst/>
          </a:prstGeom>
          <a:noFill/>
          <a:ln w="12700">
            <a:noFill/>
            <a:miter lim="800000"/>
            <a:headEnd/>
            <a:tailEnd/>
          </a:ln>
        </p:spPr>
        <p:txBody>
          <a:bodyPr wrap="none" anchor="ctr"/>
          <a:lstStyle/>
          <a:p>
            <a:endParaRPr lang="en-US" sz="1800"/>
          </a:p>
        </p:txBody>
      </p:sp>
      <p:sp>
        <p:nvSpPr>
          <p:cNvPr id="86021" name="Rectangle 5"/>
          <p:cNvSpPr>
            <a:spLocks noChangeArrowheads="1"/>
          </p:cNvSpPr>
          <p:nvPr/>
        </p:nvSpPr>
        <p:spPr bwMode="auto">
          <a:xfrm>
            <a:off x="0" y="0"/>
            <a:ext cx="2971800" cy="457200"/>
          </a:xfrm>
          <a:prstGeom prst="rect">
            <a:avLst/>
          </a:prstGeom>
          <a:noFill/>
          <a:ln w="12700">
            <a:noFill/>
            <a:miter lim="800000"/>
            <a:headEnd/>
            <a:tailEnd/>
          </a:ln>
        </p:spPr>
        <p:txBody>
          <a:bodyPr wrap="none" anchor="ctr"/>
          <a:lstStyle/>
          <a:p>
            <a:endParaRPr lang="en-US" sz="1800"/>
          </a:p>
        </p:txBody>
      </p:sp>
      <p:sp>
        <p:nvSpPr>
          <p:cNvPr id="86022" name="Rectangle 6"/>
          <p:cNvSpPr>
            <a:spLocks noChangeArrowheads="1" noTextEdit="1"/>
          </p:cNvSpPr>
          <p:nvPr>
            <p:ph type="sldImg"/>
          </p:nvPr>
        </p:nvSpPr>
        <p:spPr bwMode="auto">
          <a:xfrm>
            <a:off x="1150938" y="692150"/>
            <a:ext cx="4556125" cy="3416300"/>
          </a:xfrm>
          <a:noFill/>
          <a:ln cap="flat">
            <a:solidFill>
              <a:schemeClr val="tx1"/>
            </a:solidFill>
            <a:miter lim="800000"/>
            <a:headEnd/>
            <a:tailEnd/>
          </a:ln>
        </p:spPr>
      </p:sp>
      <p:sp>
        <p:nvSpPr>
          <p:cNvPr id="86023" name="Rectangle 7"/>
          <p:cNvSpPr>
            <a:spLocks noChangeArrowheads="1"/>
          </p:cNvSpPr>
          <p:nvPr>
            <p:ph type="body" idx="1"/>
          </p:nvPr>
        </p:nvSpPr>
        <p:spPr bwMode="auto">
          <a:xfrm>
            <a:off x="914400" y="4343400"/>
            <a:ext cx="5029200" cy="4114800"/>
          </a:xfrm>
          <a:noFill/>
          <a:ln>
            <a:miter lim="800000"/>
            <a:headEnd/>
            <a:tailEnd/>
          </a:ln>
        </p:spPr>
        <p:txBody>
          <a:bodyPr wrap="square" lIns="90488" tIns="44450" rIns="90488" bIns="44450" numCol="1" anchor="t" anchorCtr="0" compatLnSpc="1">
            <a:prstTxWarp prst="textNoShape">
              <a:avLst/>
            </a:prstTxWarp>
          </a:bodyPr>
          <a:lstStyle/>
          <a:p>
            <a:r>
              <a:rPr lang="en-US" smtClean="0"/>
              <a:t>Financial statements are only one source of information about the operations of a company. The financial statements of a company can be compared to those of other companies in the same industry, major national or international competitors, and to the norms for the national economy.</a:t>
            </a:r>
          </a:p>
        </p:txBody>
      </p:sp>
      <p:sp>
        <p:nvSpPr>
          <p:cNvPr id="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BA7B38E-6E21-4209-BB65-5B4D9406D95F}" type="slidenum">
              <a:rPr lang="en-US" smtClean="0"/>
              <a:pPr fontAlgn="base">
                <a:spcBef>
                  <a:spcPct val="0"/>
                </a:spcBef>
                <a:spcAft>
                  <a:spcPct val="0"/>
                </a:spcAft>
                <a:defRPr/>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87043"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There are three general forms of business operations. </a:t>
            </a:r>
          </a:p>
          <a:p>
            <a:r>
              <a:rPr lang="en-US" smtClean="0"/>
              <a:t>A </a:t>
            </a:r>
            <a:r>
              <a:rPr lang="en-US" i="1" smtClean="0"/>
              <a:t>proprietorship</a:t>
            </a:r>
            <a:r>
              <a:rPr lang="en-US" smtClean="0"/>
              <a:t> is a business owned by just one individual. </a:t>
            </a:r>
          </a:p>
          <a:p>
            <a:r>
              <a:rPr lang="en-US" smtClean="0"/>
              <a:t>A </a:t>
            </a:r>
            <a:r>
              <a:rPr lang="en-US" i="1" smtClean="0"/>
              <a:t>partnership</a:t>
            </a:r>
            <a:r>
              <a:rPr lang="en-US" smtClean="0"/>
              <a:t> is owned by two or more individuals. Some partnerships have several thousand partners. </a:t>
            </a:r>
          </a:p>
          <a:p>
            <a:r>
              <a:rPr lang="en-US" smtClean="0"/>
              <a:t>A </a:t>
            </a:r>
            <a:r>
              <a:rPr lang="en-US" i="1" smtClean="0"/>
              <a:t>corporation</a:t>
            </a:r>
            <a:r>
              <a:rPr lang="en-US" smtClean="0"/>
              <a:t> is owned by individuals who normally are not active in the day-to-day operations of that business. For example, you may become an owner of IBM by purchasing shares of stock on the New York Stock Exchange. While you are a part owner, you do not necessarily work for IBM nor are you active in the operations of the company.</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39A02F-2436-4D9E-9635-868737E080B6}" type="slidenum">
              <a:rPr lang="en-US" smtClean="0"/>
              <a:pPr fontAlgn="base">
                <a:spcBef>
                  <a:spcPct val="0"/>
                </a:spcBef>
                <a:spcAft>
                  <a:spcPct val="0"/>
                </a:spcAft>
                <a:defRPr/>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88067"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Part I</a:t>
            </a:r>
          </a:p>
          <a:p>
            <a:r>
              <a:rPr lang="en-US" smtClean="0"/>
              <a:t>The owners’ equity section of the balance sheet will look different for each type of business entity. For a </a:t>
            </a:r>
            <a:r>
              <a:rPr lang="en-US" i="1" smtClean="0"/>
              <a:t>sole proprietorship</a:t>
            </a:r>
            <a:r>
              <a:rPr lang="en-US" smtClean="0"/>
              <a:t>, there will be a capital account for the owner, and a drawing account to record payments to the owner. </a:t>
            </a:r>
          </a:p>
          <a:p>
            <a:r>
              <a:rPr lang="en-US" smtClean="0"/>
              <a:t/>
            </a:r>
            <a:br>
              <a:rPr lang="en-US" smtClean="0"/>
            </a:br>
            <a:r>
              <a:rPr lang="en-US" smtClean="0"/>
              <a:t>Part II</a:t>
            </a:r>
            <a:br>
              <a:rPr lang="en-US" smtClean="0"/>
            </a:br>
            <a:r>
              <a:rPr lang="en-US" smtClean="0"/>
              <a:t>For a </a:t>
            </a:r>
            <a:r>
              <a:rPr lang="en-US" i="1" smtClean="0"/>
              <a:t>partnership</a:t>
            </a:r>
            <a:r>
              <a:rPr lang="en-US" smtClean="0"/>
              <a:t>, each partner has a separate account, where changes are tracked over time. There’s also a separate drawing account for payments made to each partner. </a:t>
            </a:r>
          </a:p>
          <a:p>
            <a:r>
              <a:rPr lang="en-US" smtClean="0"/>
              <a:t/>
            </a:r>
            <a:br>
              <a:rPr lang="en-US" smtClean="0"/>
            </a:br>
            <a:r>
              <a:rPr lang="en-US" smtClean="0"/>
              <a:t>Part II</a:t>
            </a:r>
            <a:br>
              <a:rPr lang="en-US" smtClean="0"/>
            </a:br>
            <a:r>
              <a:rPr lang="en-US" smtClean="0"/>
              <a:t>To review, a </a:t>
            </a:r>
            <a:r>
              <a:rPr lang="en-US" i="1" smtClean="0"/>
              <a:t>corporation</a:t>
            </a:r>
            <a:r>
              <a:rPr lang="en-US" smtClean="0"/>
              <a:t> will show owners’ contributions in the capital stock account and accumulated earnings of the company in the retained earnings account. </a:t>
            </a:r>
          </a:p>
          <a:p>
            <a:endParaRPr lang="en-US" smtClean="0"/>
          </a:p>
          <a:p>
            <a:r>
              <a:rPr lang="en-US" smtClean="0"/>
              <a:t>You should be able to tell the form of business by looking at the equity section of a balance sheet. </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BAFCE7-17C5-4A56-BA7B-8BA219A87D47}" type="slidenum">
              <a:rPr lang="en-US" smtClean="0"/>
              <a:pPr fontAlgn="base">
                <a:spcBef>
                  <a:spcPct val="0"/>
                </a:spcBef>
                <a:spcAft>
                  <a:spcPct val="0"/>
                </a:spcAft>
                <a:defRPr/>
              </a:pPr>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89091"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Creditors and investors have two major concerns about the operations and financial position of any company. </a:t>
            </a:r>
          </a:p>
          <a:p>
            <a:r>
              <a:rPr lang="en-US" smtClean="0"/>
              <a:t>First, the company must be liquid, that is, it must be able to pay all bills when due. </a:t>
            </a:r>
          </a:p>
          <a:p>
            <a:r>
              <a:rPr lang="en-US" smtClean="0"/>
              <a:t>Second, the company must be profitable in the long-run. Unprofitable companies drain the cash position of the company, causing concern on the part of creditors and investors.</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9619F0-D07A-44FB-B6A6-E632A7626F73}" type="slidenum">
              <a:rPr lang="en-US" smtClean="0"/>
              <a:pPr fontAlgn="base">
                <a:spcBef>
                  <a:spcPct val="0"/>
                </a:spcBef>
                <a:spcAft>
                  <a:spcPct val="0"/>
                </a:spcAft>
                <a:defRPr/>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90115"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In addition to the basic financial statements, companies prepare notes to the financial statements. These notes are meant to provide the reader with additional insights into the operations and financial position of the company.</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E927F6-F990-4DFD-8B80-2B9022F39923}" type="slidenum">
              <a:rPr lang="en-US" smtClean="0"/>
              <a:pPr fontAlgn="base">
                <a:spcBef>
                  <a:spcPct val="0"/>
                </a:spcBef>
                <a:spcAft>
                  <a:spcPct val="0"/>
                </a:spcAft>
                <a:defRPr/>
              </a:pPr>
              <a:t>38</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91139"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Part I</a:t>
            </a:r>
          </a:p>
          <a:p>
            <a:r>
              <a:rPr lang="en-US" smtClean="0"/>
              <a:t>Creditors and investors are more likely to be interested in financially strong companies. These companies usually have little or no debt and a significant amount of assets that can be converted into cash quickly.</a:t>
            </a:r>
            <a:br>
              <a:rPr lang="en-US" smtClean="0"/>
            </a:br>
            <a:r>
              <a:rPr lang="en-US" smtClean="0"/>
              <a:t/>
            </a:r>
            <a:br>
              <a:rPr lang="en-US" smtClean="0"/>
            </a:br>
            <a:r>
              <a:rPr lang="en-US" smtClean="0"/>
              <a:t>Part II</a:t>
            </a:r>
            <a:br>
              <a:rPr lang="en-US" smtClean="0"/>
            </a:br>
            <a:r>
              <a:rPr lang="en-US" smtClean="0"/>
              <a:t>When management engages in measures to make the company appear financially stronger than it really is, this is referred to as </a:t>
            </a:r>
            <a:r>
              <a:rPr lang="en-US" i="1" smtClean="0"/>
              <a:t>window dressing</a:t>
            </a:r>
            <a:r>
              <a:rPr lang="en-US" smtClean="0"/>
              <a:t>. Window dressing may be legal, but it often impugns the integrity of the management team.</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0000F97-192C-4F08-BD88-C605BD5C2222}" type="slidenum">
              <a:rPr lang="en-US" smtClean="0"/>
              <a:pPr fontAlgn="base">
                <a:spcBef>
                  <a:spcPct val="0"/>
                </a:spcBef>
                <a:spcAft>
                  <a:spcPct val="0"/>
                </a:spcAft>
                <a:defRPr/>
              </a:pPr>
              <a:t>39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5299"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Net income is defined as the excess of revenues over expenses. Financial statements begin with a three-line title comprised of the company name, the name of the statement, and the period covered by the report. The income statement lists revenues and expenses that were incurred over a period of time. Most companies prepare monthly income statements. </a:t>
            </a:r>
          </a:p>
          <a:p>
            <a:endParaRPr lang="en-US" smtClean="0"/>
          </a:p>
          <a:p>
            <a:r>
              <a:rPr lang="en-US" smtClean="0"/>
              <a:t>In the long-run, revenues will generate positive cash inflows to the company and expenses will result in negative cash flows to the company. Just remember, revenues and expenses that appear on the income statement may not always produce cash flows in the current accounting period. Net income (or net loss) is simply the difference between revenues and expenses. When revenues exceed expenses, the result is net income.  When expenses exceed revenues, the result is a net loss.</a:t>
            </a:r>
          </a:p>
          <a:p>
            <a:endParaRPr lang="en-US" smtClean="0"/>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BF6031B-2813-4E67-805F-691338BCFC10}"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p:spPr>
      </p:sp>
      <p:sp>
        <p:nvSpPr>
          <p:cNvPr id="92163" name="Notes Placeholder 2"/>
          <p:cNvSpPr>
            <a:spLocks noGrp="1"/>
          </p:cNvSpPr>
          <p:nvPr>
            <p:ph type="body" idx="1"/>
          </p:nvPr>
        </p:nvSpPr>
        <p:spPr bwMode="auto">
          <a:noFill/>
          <a:ln>
            <a:miter lim="800000"/>
            <a:headEnd/>
            <a:tailEnd/>
          </a:ln>
        </p:spPr>
        <p:txBody>
          <a:bodyPr wrap="square" numCol="1" anchor="t" anchorCtr="0" compatLnSpc="1">
            <a:prstTxWarp prst="textNoShape">
              <a:avLst/>
            </a:prstTxWarp>
          </a:bodyPr>
          <a:lstStyle/>
          <a:p>
            <a:pPr eaLnBrk="1" hangingPunct="1">
              <a:spcBef>
                <a:spcPct val="0"/>
              </a:spcBef>
            </a:pPr>
            <a:r>
              <a:rPr lang="en-US" smtClean="0"/>
              <a:t>End of chapter 2.</a:t>
            </a:r>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BB1C656-EBE5-4B8D-A4D7-357A2A3E48E4}" type="slidenum">
              <a:rPr lang="en-US" smtClean="0"/>
              <a:pPr fontAlgn="base">
                <a:spcBef>
                  <a:spcPct val="0"/>
                </a:spcBef>
                <a:spcAft>
                  <a:spcPct val="0"/>
                </a:spcAft>
                <a:defRPr/>
              </a:pPr>
              <a:t>40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6323"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statement of cash flows will be covered in detail in a later chapter. The statement of cash flows is divided into three major sections: (1) cash flows from operating activities; (2) cash flows from investing activities, and (3) cash flows from financing activities. The statement describes cash inflows and outflows over a period of time. </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F9D4EF-B4B0-435D-A890-88B129289E88}"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7347"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statement of financial position, commonly referred to as the balance sheet, is an inventory of assets, liabilities, and equity at the end of the month. Our total assets are equal to $300,000. This includes cash of $22,500, notes receivable of $10,000, supplies of $2,000, and the balances in the remaining asset accounts.</a:t>
            </a:r>
          </a:p>
          <a:p>
            <a:endParaRPr lang="en-US" smtClean="0"/>
          </a:p>
          <a:p>
            <a:r>
              <a:rPr lang="en-US" smtClean="0"/>
              <a:t>Liabilities include notes payable of $41,000, accounts payable of $36,000 and salaries payable of $3,000. The accounts in the owners’ equity section of the balance sheet are capital stock of $150,000 and retained earnings of $70,000.</a:t>
            </a:r>
          </a:p>
          <a:p>
            <a:endParaRPr lang="en-US" smtClean="0"/>
          </a:p>
          <a:p>
            <a:r>
              <a:rPr lang="en-US" smtClean="0"/>
              <a:t>Notice that the total assets are equal to the total liabilities plus owners’ equity. </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60977FB-8CB9-44C8-AE1E-16C8DD062961}"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8371"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business entity principle states that the transactions of individual owners of a business and those of the business must be separate.</a:t>
            </a:r>
          </a:p>
          <a:p>
            <a:endParaRPr lang="en-US" smtClean="0"/>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1524D46-E000-442A-9F51-92853C343A21}"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59395"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Assets are resources owned or controlled by an entity. They include such items as cash, accounts receivable (amounts owed to the company by customers), land, building and equipment, and supplies.</a:t>
            </a:r>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6C9E3E-E2FA-46AA-95F2-15C202D5CEA8}"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ChangeArrowheads="1" noTextEdit="1"/>
          </p:cNvSpPr>
          <p:nvPr>
            <p:ph type="sldImg"/>
          </p:nvPr>
        </p:nvSpPr>
        <p:spPr bwMode="auto">
          <a:xfrm>
            <a:off x="1150938" y="692150"/>
            <a:ext cx="4556125" cy="3416300"/>
          </a:xfrm>
          <a:solidFill>
            <a:srgbClr val="FFFFFF"/>
          </a:solidFill>
          <a:ln>
            <a:solidFill>
              <a:srgbClr val="000000"/>
            </a:solidFill>
            <a:miter lim="800000"/>
            <a:headEnd/>
            <a:tailEnd/>
          </a:ln>
        </p:spPr>
      </p:sp>
      <p:sp>
        <p:nvSpPr>
          <p:cNvPr id="60419" name="Rectangle 3"/>
          <p:cNvSpPr>
            <a:spLocks noChangeArrowheads="1"/>
          </p:cNvSpPr>
          <p:nvPr>
            <p:ph type="body" idx="1"/>
          </p:nvPr>
        </p:nvSpPr>
        <p:spPr bwMode="auto">
          <a:xfrm>
            <a:off x="914400" y="4343400"/>
            <a:ext cx="5029200" cy="41148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en-US" smtClean="0"/>
              <a:t>The cost principle tells us that accounting information is based upon actual cost incurred. We refer to this as historical cost.</a:t>
            </a:r>
          </a:p>
          <a:p>
            <a:r>
              <a:rPr lang="en-US" smtClean="0"/>
              <a:t/>
            </a:r>
            <a:br>
              <a:rPr lang="en-US" smtClean="0"/>
            </a:br>
            <a:r>
              <a:rPr lang="en-US" smtClean="0"/>
              <a:t>The going-concern assumption states that in the absence of information to the contrary, the business entity is assumed to continue operations into the foreseeable future.</a:t>
            </a:r>
          </a:p>
          <a:p>
            <a:r>
              <a:rPr lang="en-US" smtClean="0"/>
              <a:t/>
            </a:r>
            <a:br>
              <a:rPr lang="en-US" smtClean="0"/>
            </a:br>
            <a:r>
              <a:rPr lang="en-US" smtClean="0"/>
              <a:t>The objectivity principle states that accounting information must be unbiased and based upon independent evidence.</a:t>
            </a:r>
          </a:p>
          <a:p>
            <a:r>
              <a:rPr lang="en-US" smtClean="0"/>
              <a:t/>
            </a:r>
            <a:br>
              <a:rPr lang="en-US" smtClean="0"/>
            </a:br>
            <a:r>
              <a:rPr lang="en-US" smtClean="0"/>
              <a:t>The stable-dollar assumption tells us that we will only record accounting information that can be expressed in monetary units, usually dollars in the United States.</a:t>
            </a:r>
          </a:p>
          <a:p>
            <a:endParaRPr lang="en-US" smtClean="0"/>
          </a:p>
        </p:txBody>
      </p:sp>
      <p:sp>
        <p:nvSpPr>
          <p:cNvPr id="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FC6791-7CF7-4439-99D6-B55352F4C642}"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C:\Documents and Settings\Jon A. Booker\Local Settings\Temporary Internet Files\Content.IE5\LBZPUUEM\MPj04395110000[1].jpg"/>
          <p:cNvPicPr>
            <a:picLocks noChangeAspect="1" noChangeArrowheads="1"/>
          </p:cNvPicPr>
          <p:nvPr userDrawn="1"/>
        </p:nvPicPr>
        <p:blipFill>
          <a:blip r:embed="rId2" cstate="print"/>
          <a:srcRect/>
          <a:stretch>
            <a:fillRect/>
          </a:stretch>
        </p:blipFill>
        <p:spPr bwMode="auto">
          <a:xfrm>
            <a:off x="2514600" y="2971800"/>
            <a:ext cx="4983163" cy="3327400"/>
          </a:xfrm>
          <a:prstGeom prst="rect">
            <a:avLst/>
          </a:prstGeom>
          <a:ln>
            <a:noFill/>
          </a:ln>
          <a:effectLst>
            <a:outerShdw blurRad="292100" dist="139700" dir="2700000" algn="tl" rotWithShape="0">
              <a:srgbClr val="333333">
                <a:alpha val="65000"/>
              </a:srgbClr>
            </a:outerShdw>
          </a:effectLst>
        </p:spPr>
      </p:pic>
      <p:sp>
        <p:nvSpPr>
          <p:cNvPr id="5" name="TextBox 5"/>
          <p:cNvSpPr txBox="1">
            <a:spLocks noChangeArrowheads="1"/>
          </p:cNvSpPr>
          <p:nvPr userDrawn="1"/>
        </p:nvSpPr>
        <p:spPr bwMode="auto">
          <a:xfrm>
            <a:off x="4572000" y="6553200"/>
            <a:ext cx="4572000" cy="244475"/>
          </a:xfrm>
          <a:prstGeom prst="rect">
            <a:avLst/>
          </a:prstGeom>
          <a:noFill/>
          <a:ln w="9525">
            <a:noFill/>
            <a:miter lim="800000"/>
            <a:headEnd/>
            <a:tailEnd/>
          </a:ln>
        </p:spPr>
        <p:txBody>
          <a:bodyPr>
            <a:spAutoFit/>
          </a:bodyPr>
          <a:lstStyle/>
          <a:p>
            <a:pPr algn="r"/>
            <a:r>
              <a:rPr lang="en-US" sz="1000" b="1" i="1">
                <a:solidFill>
                  <a:srgbClr val="A03905"/>
                </a:solidFill>
                <a:latin typeface="Book Antiqua" pitchFamily="18" charset="0"/>
              </a:rPr>
              <a:t>Copyright © 2010 by The McGraw-Hill Companies, Inc. All rights reserved.</a:t>
            </a:r>
          </a:p>
        </p:txBody>
      </p:sp>
      <p:sp>
        <p:nvSpPr>
          <p:cNvPr id="6" name="Rectangle 10"/>
          <p:cNvSpPr>
            <a:spLocks noChangeArrowheads="1"/>
          </p:cNvSpPr>
          <p:nvPr userDrawn="1"/>
        </p:nvSpPr>
        <p:spPr bwMode="auto">
          <a:xfrm>
            <a:off x="990600" y="6553200"/>
            <a:ext cx="2667000" cy="457200"/>
          </a:xfrm>
          <a:prstGeom prst="rect">
            <a:avLst/>
          </a:prstGeom>
          <a:noFill/>
          <a:ln w="12700" cap="sq">
            <a:noFill/>
            <a:miter lim="800000"/>
            <a:headEnd type="none" w="sm" len="sm"/>
            <a:tailEnd type="none" w="sm" len="sm"/>
          </a:ln>
          <a:effectLst/>
        </p:spPr>
        <p:txBody>
          <a:bodyPr/>
          <a:lstStyle/>
          <a:p>
            <a:pPr eaLnBrk="0" hangingPunct="0">
              <a:spcBef>
                <a:spcPct val="50000"/>
              </a:spcBef>
            </a:pPr>
            <a:r>
              <a:rPr lang="en-US" sz="1000" b="1" i="1">
                <a:solidFill>
                  <a:srgbClr val="A03905"/>
                </a:solidFill>
                <a:latin typeface="Perpetua" pitchFamily="18" charset="0"/>
              </a:rPr>
              <a:t>McGraw-Hill/Irwin</a:t>
            </a:r>
          </a:p>
        </p:txBody>
      </p:sp>
      <p:sp>
        <p:nvSpPr>
          <p:cNvPr id="14" name="Title 13"/>
          <p:cNvSpPr>
            <a:spLocks noGrp="1"/>
          </p:cNvSpPr>
          <p:nvPr>
            <p:ph type="ctrTitle"/>
          </p:nvPr>
        </p:nvSpPr>
        <p:spPr>
          <a:xfrm>
            <a:off x="1432560" y="457200"/>
            <a:ext cx="7406640" cy="1472184"/>
          </a:xfrm>
        </p:spPr>
        <p:txBody>
          <a:bodyPr anchor="b"/>
          <a:lstStyle>
            <a:lvl1pPr algn="l">
              <a:defRPr sz="3600">
                <a:latin typeface="Arial" pitchFamily="34" charset="0"/>
                <a:cs typeface="Arial" pitchFamily="34" charset="0"/>
              </a:defRPr>
            </a:lvl1pPr>
            <a:extLst/>
          </a:lstStyle>
          <a:p>
            <a:r>
              <a:rPr lang="en-US" dirty="0" smtClean="0"/>
              <a:t>Click to edit Master title style</a:t>
            </a:r>
            <a:endParaRPr lang="en-US" dirty="0"/>
          </a:p>
        </p:txBody>
      </p:sp>
      <p:sp>
        <p:nvSpPr>
          <p:cNvPr id="22" name="Subtitle 21"/>
          <p:cNvSpPr>
            <a:spLocks noGrp="1"/>
          </p:cNvSpPr>
          <p:nvPr>
            <p:ph type="subTitle" idx="1"/>
          </p:nvPr>
        </p:nvSpPr>
        <p:spPr>
          <a:xfrm>
            <a:off x="1432560" y="2286000"/>
            <a:ext cx="7406640" cy="533400"/>
          </a:xfrm>
        </p:spPr>
        <p:txBody>
          <a:bodyPr tIns="0"/>
          <a:lstStyle>
            <a:lvl1pPr marL="27432" indent="0" algn="l">
              <a:buNone/>
              <a:defRPr sz="2600">
                <a:solidFill>
                  <a:schemeClr val="tx2">
                    <a:shade val="30000"/>
                    <a:satMod val="150000"/>
                  </a:schemeClr>
                </a:solidFill>
                <a:latin typeface="Arial" pitchFamily="34" charset="0"/>
                <a:cs typeface="Arial"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EFB57345-F9B1-4C90-9DAE-F754016A257A}" type="datetimeFigureOut">
              <a:rPr lang="en-US"/>
              <a:pPr>
                <a:defRPr/>
              </a:pPr>
              <a:t>6/24/2013</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E79C34D6-9AC7-416C-8AFE-27FAAC05BD1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DBF27B94-393D-46EA-B572-7DB2806F6721}" type="datetimeFigureOut">
              <a:rPr lang="en-US"/>
              <a:pPr>
                <a:defRPr/>
              </a:pPr>
              <a:t>6/24/2013</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04DAEF89-67B6-4551-9B40-D496471A89F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 Box 13"/>
          <p:cNvSpPr txBox="1">
            <a:spLocks noChangeArrowheads="1"/>
          </p:cNvSpPr>
          <p:nvPr userDrawn="1"/>
        </p:nvSpPr>
        <p:spPr bwMode="auto">
          <a:xfrm>
            <a:off x="8001000" y="6553200"/>
            <a:ext cx="809625" cy="274638"/>
          </a:xfrm>
          <a:prstGeom prst="rect">
            <a:avLst/>
          </a:prstGeom>
          <a:noFill/>
          <a:ln w="9525">
            <a:noFill/>
            <a:miter lim="800000"/>
            <a:headEnd/>
            <a:tailEnd/>
          </a:ln>
          <a:effectLst/>
        </p:spPr>
        <p:txBody>
          <a:bodyPr>
            <a:spAutoFit/>
          </a:bodyPr>
          <a:lstStyle/>
          <a:p>
            <a:pPr algn="r"/>
            <a:r>
              <a:rPr lang="en-US" sz="1200" i="1"/>
              <a:t>2-</a:t>
            </a:r>
            <a:fld id="{11DB5EBD-992D-40C1-A627-74191B958513}" type="slidenum">
              <a:rPr lang="en-US" sz="1200" i="1"/>
              <a:pPr algn="r"/>
              <a:t>‹#›</a:t>
            </a:fld>
            <a:endParaRPr lang="en-US" sz="1200" i="1"/>
          </a:p>
        </p:txBody>
      </p:sp>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5" name="Rectangle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6" name="Oval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sz="1800"/>
          </a:p>
        </p:txBody>
      </p:sp>
      <p:sp>
        <p:nvSpPr>
          <p:cNvPr id="7" name="Oval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sz="180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extLst/>
          </a:lstStyle>
          <a:p>
            <a:pPr>
              <a:defRPr/>
            </a:pPr>
            <a:fld id="{DCCBFE15-53DF-4FCE-9C64-71438ED2DED6}" type="datetimeFigureOut">
              <a:rPr lang="en-US"/>
              <a:pPr>
                <a:defRPr/>
              </a:pPr>
              <a:t>6/24/2013</a:t>
            </a:fld>
            <a:endParaRPr lang="en-US"/>
          </a:p>
        </p:txBody>
      </p:sp>
      <p:sp>
        <p:nvSpPr>
          <p:cNvPr id="9" name="Footer Placeholder 4"/>
          <p:cNvSpPr>
            <a:spLocks noGrp="1"/>
          </p:cNvSpPr>
          <p:nvPr>
            <p:ph type="ftr" sz="quarter" idx="11"/>
          </p:nvPr>
        </p:nvSpPr>
        <p:spPr/>
        <p:txBody>
          <a:bodyPr/>
          <a:lstStyle>
            <a:lvl1pPr>
              <a:defRPr/>
            </a:lvl1pPr>
            <a:extLst/>
          </a:lstStyle>
          <a:p>
            <a:pPr>
              <a:defRPr/>
            </a:pPr>
            <a:endParaRPr lang="en-US"/>
          </a:p>
        </p:txBody>
      </p:sp>
      <p:sp>
        <p:nvSpPr>
          <p:cNvPr id="10" name="Slide Number Placeholder 5"/>
          <p:cNvSpPr>
            <a:spLocks noGrp="1"/>
          </p:cNvSpPr>
          <p:nvPr>
            <p:ph type="sldNum" sz="quarter" idx="12"/>
          </p:nvPr>
        </p:nvSpPr>
        <p:spPr/>
        <p:txBody>
          <a:bodyPr/>
          <a:lstStyle>
            <a:lvl1pPr>
              <a:defRPr/>
            </a:lvl1pPr>
            <a:extLst/>
          </a:lstStyle>
          <a:p>
            <a:pPr>
              <a:defRPr/>
            </a:pPr>
            <a:fld id="{0C101E3B-FC7A-4DF1-8C08-431A845E637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2C6B1244-CC36-45FF-B588-D7C65DCB309D}" type="datetimeFigureOut">
              <a:rPr lang="en-US"/>
              <a:pPr>
                <a:defRPr/>
              </a:pPr>
              <a:t>6/24/2013</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C552F694-6A13-447F-B9CF-2D8CF9BD74A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lstStyle>
            <a:lvl1pPr algn="ctr">
              <a:defRPr sz="4500" b="1" cap="none" baseline="0"/>
            </a:lvl1pPr>
            <a:extLst/>
          </a:lstStyle>
          <a:p>
            <a:r>
              <a:rPr lang="en-US" smtClean="0"/>
              <a:t>Click to edit Master title style</a:t>
            </a:r>
            <a:endParaRPr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fld id="{6FCFE024-C62A-40BA-BC71-D02EB56A88D3}" type="datetimeFigureOut">
              <a:rPr lang="en-US"/>
              <a:pPr>
                <a:defRPr/>
              </a:pPr>
              <a:t>6/24/2013</a:t>
            </a:fld>
            <a:endParaRPr lang="en-US"/>
          </a:p>
        </p:txBody>
      </p:sp>
      <p:sp>
        <p:nvSpPr>
          <p:cNvPr id="8" name="Footer Placeholder 7"/>
          <p:cNvSpPr>
            <a:spLocks noGrp="1"/>
          </p:cNvSpPr>
          <p:nvPr>
            <p:ph type="ftr" sz="quarter" idx="11"/>
          </p:nvPr>
        </p:nvSpPr>
        <p:spPr/>
        <p:txBody>
          <a:bodyPr/>
          <a:lstStyle>
            <a:lvl1pPr>
              <a:defRPr/>
            </a:lvl1pPr>
            <a:extLst/>
          </a:lstStyle>
          <a:p>
            <a:pPr>
              <a:defRPr/>
            </a:pPr>
            <a:endParaRPr lang="en-US"/>
          </a:p>
        </p:txBody>
      </p:sp>
      <p:sp>
        <p:nvSpPr>
          <p:cNvPr id="9" name="Slide Number Placeholder 8"/>
          <p:cNvSpPr>
            <a:spLocks noGrp="1"/>
          </p:cNvSpPr>
          <p:nvPr>
            <p:ph type="sldNum" sz="quarter" idx="12"/>
          </p:nvPr>
        </p:nvSpPr>
        <p:spPr/>
        <p:txBody>
          <a:bodyPr/>
          <a:lstStyle>
            <a:lvl1pPr>
              <a:defRPr/>
            </a:lvl1pPr>
            <a:extLst/>
          </a:lstStyle>
          <a:p>
            <a:pPr>
              <a:defRPr/>
            </a:pPr>
            <a:fld id="{E6C7F866-B541-4EBA-A116-142D2059595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TextBox 2"/>
          <p:cNvSpPr txBox="1"/>
          <p:nvPr userDrawn="1"/>
        </p:nvSpPr>
        <p:spPr>
          <a:xfrm>
            <a:off x="-76200" y="6613525"/>
            <a:ext cx="1447800" cy="244475"/>
          </a:xfrm>
          <a:prstGeom prst="rect">
            <a:avLst/>
          </a:prstGeom>
          <a:noFill/>
        </p:spPr>
        <p:txBody>
          <a:bodyPr>
            <a:spAutoFit/>
          </a:bodyPr>
          <a:lstStyle/>
          <a:p>
            <a:pPr fontAlgn="auto">
              <a:spcBef>
                <a:spcPts val="0"/>
              </a:spcBef>
              <a:spcAft>
                <a:spcPts val="0"/>
              </a:spcAft>
              <a:defRPr/>
            </a:pPr>
            <a:r>
              <a:rPr lang="en-US" sz="1000" dirty="0">
                <a:solidFill>
                  <a:schemeClr val="tx2"/>
                </a:solidFill>
                <a:latin typeface="Calibri" pitchFamily="-108" charset="0"/>
              </a:rPr>
              <a:t>McGraw-Hill/Irwin</a:t>
            </a:r>
          </a:p>
        </p:txBody>
      </p:sp>
      <p:sp>
        <p:nvSpPr>
          <p:cNvPr id="4" name="Text Box 14"/>
          <p:cNvSpPr txBox="1">
            <a:spLocks noChangeArrowheads="1"/>
          </p:cNvSpPr>
          <p:nvPr userDrawn="1"/>
        </p:nvSpPr>
        <p:spPr bwMode="auto">
          <a:xfrm>
            <a:off x="8001000" y="6434138"/>
            <a:ext cx="809625" cy="274637"/>
          </a:xfrm>
          <a:prstGeom prst="rect">
            <a:avLst/>
          </a:prstGeom>
          <a:noFill/>
          <a:ln w="9525">
            <a:noFill/>
            <a:miter lim="800000"/>
            <a:headEnd/>
            <a:tailEnd/>
          </a:ln>
          <a:effectLst/>
        </p:spPr>
        <p:txBody>
          <a:bodyPr>
            <a:spAutoFit/>
          </a:bodyPr>
          <a:lstStyle/>
          <a:p>
            <a:pPr algn="r"/>
            <a:r>
              <a:rPr lang="en-US" sz="1200" i="1"/>
              <a:t>2-</a:t>
            </a:r>
            <a:fld id="{0EA09CDA-1684-465E-BBA0-25C1048737C3}" type="slidenum">
              <a:rPr lang="en-US" sz="1200" i="1"/>
              <a:pPr algn="r"/>
              <a:t>‹#›</a:t>
            </a:fld>
            <a:endParaRPr lang="en-US" sz="1200" i="1"/>
          </a:p>
        </p:txBody>
      </p:sp>
      <p:sp>
        <p:nvSpPr>
          <p:cNvPr id="2" name="Title 1"/>
          <p:cNvSpPr>
            <a:spLocks noGrp="1"/>
          </p:cNvSpPr>
          <p:nvPr>
            <p:ph type="title"/>
          </p:nvPr>
        </p:nvSpPr>
        <p:spPr>
          <a:xfrm>
            <a:off x="1143000" y="274320"/>
            <a:ext cx="7772400" cy="1143000"/>
          </a:xfrm>
        </p:spPr>
        <p:txBody>
          <a:bodyPr/>
          <a:lstStyle>
            <a:lvl1pPr algn="l">
              <a:defRPr sz="3000">
                <a:effectLst/>
                <a:latin typeface="Arial" pitchFamily="34" charset="0"/>
                <a:cs typeface="Arial" pitchFamily="34" charset="0"/>
              </a:defRPr>
            </a:lvl1pPr>
            <a:extLst/>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3" name="Rectangle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4" name="Text Box 8"/>
          <p:cNvSpPr txBox="1">
            <a:spLocks noChangeArrowheads="1"/>
          </p:cNvSpPr>
          <p:nvPr userDrawn="1"/>
        </p:nvSpPr>
        <p:spPr bwMode="auto">
          <a:xfrm>
            <a:off x="8001000" y="6434138"/>
            <a:ext cx="809625" cy="274637"/>
          </a:xfrm>
          <a:prstGeom prst="rect">
            <a:avLst/>
          </a:prstGeom>
          <a:noFill/>
          <a:ln w="9525">
            <a:noFill/>
            <a:miter lim="800000"/>
            <a:headEnd/>
            <a:tailEnd/>
          </a:ln>
          <a:effectLst/>
        </p:spPr>
        <p:txBody>
          <a:bodyPr>
            <a:spAutoFit/>
          </a:bodyPr>
          <a:lstStyle/>
          <a:p>
            <a:pPr algn="r"/>
            <a:r>
              <a:rPr lang="en-US" sz="1200" i="1"/>
              <a:t>2-</a:t>
            </a:r>
            <a:fld id="{CF69BDEA-515C-4F27-B837-A874108C9F47}" type="slidenum">
              <a:rPr lang="en-US" sz="1200" i="1"/>
              <a:pPr algn="r"/>
              <a:t>‹#›</a:t>
            </a:fld>
            <a:endParaRPr lang="en-US" sz="1200" i="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2" name="Text Box 6"/>
          <p:cNvSpPr txBox="1">
            <a:spLocks noChangeArrowheads="1"/>
          </p:cNvSpPr>
          <p:nvPr userDrawn="1"/>
        </p:nvSpPr>
        <p:spPr bwMode="auto">
          <a:xfrm>
            <a:off x="8001000" y="6434138"/>
            <a:ext cx="809625" cy="274637"/>
          </a:xfrm>
          <a:prstGeom prst="rect">
            <a:avLst/>
          </a:prstGeom>
          <a:noFill/>
          <a:ln w="9525">
            <a:noFill/>
            <a:miter lim="800000"/>
            <a:headEnd/>
            <a:tailEnd/>
          </a:ln>
          <a:effectLst/>
        </p:spPr>
        <p:txBody>
          <a:bodyPr>
            <a:spAutoFit/>
          </a:bodyPr>
          <a:lstStyle/>
          <a:p>
            <a:pPr algn="r"/>
            <a:r>
              <a:rPr lang="en-US" sz="1200" i="1"/>
              <a:t>2-</a:t>
            </a:r>
            <a:fld id="{E844D69B-9CDA-469E-9502-631C86686186}" type="slidenum">
              <a:rPr lang="en-US" sz="1200" i="1"/>
              <a:pPr algn="r"/>
              <a:t>‹#›</a:t>
            </a:fld>
            <a:endParaRPr lang="en-US" sz="1200" i="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Flowchart: Process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7" name="Flowchart: Process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dirty="0"/>
          </a:p>
        </p:txBody>
      </p:sp>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en-US" smtClean="0"/>
              <a:t>Click to edit Master title style</a:t>
            </a:r>
            <a:endParaRPr lang="en-US"/>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8" name="Date Placeholder 4"/>
          <p:cNvSpPr>
            <a:spLocks noGrp="1"/>
          </p:cNvSpPr>
          <p:nvPr>
            <p:ph type="dt" sz="half" idx="10"/>
          </p:nvPr>
        </p:nvSpPr>
        <p:spPr/>
        <p:txBody>
          <a:bodyPr/>
          <a:lstStyle>
            <a:lvl1pPr>
              <a:defRPr/>
            </a:lvl1pPr>
            <a:extLst/>
          </a:lstStyle>
          <a:p>
            <a:pPr>
              <a:defRPr/>
            </a:pPr>
            <a:fld id="{67350548-36D9-45C6-920D-BD742243BA8F}" type="datetimeFigureOut">
              <a:rPr lang="en-US"/>
              <a:pPr>
                <a:defRPr/>
              </a:pPr>
              <a:t>6/24/2013</a:t>
            </a:fld>
            <a:endParaRPr lang="en-US"/>
          </a:p>
        </p:txBody>
      </p:sp>
      <p:sp>
        <p:nvSpPr>
          <p:cNvPr id="9" name="Footer Placeholder 5"/>
          <p:cNvSpPr>
            <a:spLocks noGrp="1"/>
          </p:cNvSpPr>
          <p:nvPr>
            <p:ph type="ftr" sz="quarter" idx="11"/>
          </p:nvPr>
        </p:nvSpPr>
        <p:spPr/>
        <p:txBody>
          <a:bodyPr/>
          <a:lstStyle>
            <a:lvl1pPr>
              <a:defRPr/>
            </a:lvl1pPr>
            <a:extLst/>
          </a:lstStyle>
          <a:p>
            <a:pPr>
              <a:defRPr/>
            </a:pPr>
            <a:endParaRPr lang="en-US"/>
          </a:p>
        </p:txBody>
      </p:sp>
      <p:sp>
        <p:nvSpPr>
          <p:cNvPr id="10" name="Slide Number Placeholder 6"/>
          <p:cNvSpPr>
            <a:spLocks noGrp="1"/>
          </p:cNvSpPr>
          <p:nvPr>
            <p:ph type="sldNum" sz="quarter" idx="12"/>
          </p:nvPr>
        </p:nvSpPr>
        <p:spPr/>
        <p:txBody>
          <a:bodyPr/>
          <a:lstStyle>
            <a:lvl1pPr>
              <a:defRPr/>
            </a:lvl1pPr>
            <a:extLst/>
          </a:lstStyle>
          <a:p>
            <a:pPr>
              <a:defRPr/>
            </a:pPr>
            <a:fld id="{34402214-66C3-4CAE-9025-C1AFEB3A2B1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8" name="Oval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12" name="Rectangle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
        <p:nvSpPr>
          <p:cNvPr id="5" name="Title Placeholder 4"/>
          <p:cNvSpPr>
            <a:spLocks noGrp="1"/>
          </p:cNvSpPr>
          <p:nvPr>
            <p:ph type="title"/>
          </p:nvPr>
        </p:nvSpPr>
        <p:spPr>
          <a:xfrm>
            <a:off x="1435100" y="274638"/>
            <a:ext cx="7499350" cy="1143000"/>
          </a:xfrm>
          <a:prstGeom prst="rect">
            <a:avLst/>
          </a:prstGeom>
        </p:spPr>
        <p:txBody>
          <a:bodyPr anchor="ctr">
            <a:normAutofit/>
          </a:bodyPr>
          <a:lstStyle>
            <a:extLst/>
          </a:lstStyle>
          <a:p>
            <a:r>
              <a:rPr lang="en-US" smtClean="0"/>
              <a:t>Click to edit Master title style</a:t>
            </a:r>
            <a:endParaRPr lang="en-US"/>
          </a:p>
        </p:txBody>
      </p:sp>
      <p:sp>
        <p:nvSpPr>
          <p:cNvPr id="36873" name="Text Placeholder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F929DD45-A32E-4E26-A857-CC728EFF8BBF}" type="datetimeFigureOut">
              <a:rPr lang="en-US"/>
              <a:pPr>
                <a:defRPr/>
              </a:pPr>
              <a:t>6/24/2013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n-US"/>
          </a:p>
        </p:txBody>
      </p:sp>
      <p:sp>
        <p:nvSpPr>
          <p:cNvPr id="22" name="Slide Number Placeholder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FBCCC1E0-739C-4B1C-AB21-A3B7AA758255}" type="slidenum">
              <a:rPr lang="en-US"/>
              <a:pPr>
                <a:defRPr/>
              </a:pPr>
              <a:t>‹#›</a:t>
            </a:fld>
            <a:endParaRPr lang="en-US"/>
          </a:p>
        </p:txBody>
      </p:sp>
      <p:sp>
        <p:nvSpPr>
          <p:cNvPr id="15" name="Rectangle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sz="180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06" r:id="rId4"/>
    <p:sldLayoutId id="2147483812" r:id="rId5"/>
    <p:sldLayoutId id="2147483813" r:id="rId6"/>
    <p:sldLayoutId id="2147483814" r:id="rId7"/>
    <p:sldLayoutId id="2147483815" r:id="rId8"/>
    <p:sldLayoutId id="2147483816" r:id="rId9"/>
    <p:sldLayoutId id="2147483807" r:id="rId10"/>
    <p:sldLayoutId id="2147483808" r:id="rId11"/>
  </p:sldLayoutIdLst>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oleObject" Target="../embeddings/Microsoft_Office_Excel_97-2003_Worksheet3.xls"/></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Microsoft_Office_Excel_97-2003_Worksheet4.xls"/></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oleObject" Target="../embeddings/Microsoft_Office_Excel_97-2003_Worksheet5.xls"/></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vmlDrawing" Target="../drawings/vmlDrawing12.vml"/><Relationship Id="rId5" Type="http://schemas.openxmlformats.org/officeDocument/2006/relationships/oleObject" Target="../embeddings/Microsoft_Office_Excel_97-2003_Worksheet6.xls"/><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vmlDrawing" Target="../drawings/vmlDrawing13.vml"/><Relationship Id="rId5" Type="http://schemas.openxmlformats.org/officeDocument/2006/relationships/oleObject" Target="../embeddings/Microsoft_Office_Excel_97-2003_Worksheet7.xls"/><Relationship Id="rId4" Type="http://schemas.openxmlformats.org/officeDocument/2006/relationships/oleObject" Target="../embeddings/oleObject17.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8.xml"/><Relationship Id="rId1" Type="http://schemas.openxmlformats.org/officeDocument/2006/relationships/vmlDrawing" Target="../drawings/vmlDrawing14.vml"/><Relationship Id="rId5" Type="http://schemas.openxmlformats.org/officeDocument/2006/relationships/oleObject" Target="../embeddings/Microsoft_Office_Excel_97-2003_Worksheet8.xls"/><Relationship Id="rId4" Type="http://schemas.openxmlformats.org/officeDocument/2006/relationships/oleObject" Target="../embeddings/oleObject18.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vmlDrawing" Target="../drawings/vmlDrawing15.vml"/><Relationship Id="rId5" Type="http://schemas.openxmlformats.org/officeDocument/2006/relationships/oleObject" Target="../embeddings/Microsoft_Office_Excel_97-2003_Worksheet9.xls"/><Relationship Id="rId4" Type="http://schemas.openxmlformats.org/officeDocument/2006/relationships/oleObject" Target="../embeddings/oleObject19.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vmlDrawing" Target="../drawings/vmlDrawing16.vml"/><Relationship Id="rId5" Type="http://schemas.openxmlformats.org/officeDocument/2006/relationships/oleObject" Target="../embeddings/Microsoft_Office_Excel_97-2003_Worksheet10.xls"/><Relationship Id="rId4" Type="http://schemas.openxmlformats.org/officeDocument/2006/relationships/oleObject" Target="../embeddings/oleObject20.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vmlDrawing" Target="../drawings/vmlDrawing17.vml"/><Relationship Id="rId5" Type="http://schemas.openxmlformats.org/officeDocument/2006/relationships/oleObject" Target="../embeddings/Microsoft_Office_Excel_97-2003_Worksheet11.xls"/><Relationship Id="rId4" Type="http://schemas.openxmlformats.org/officeDocument/2006/relationships/oleObject" Target="../embeddings/oleObject2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8.xml"/><Relationship Id="rId1" Type="http://schemas.openxmlformats.org/officeDocument/2006/relationships/vmlDrawing" Target="../drawings/vmlDrawing18.vml"/><Relationship Id="rId5" Type="http://schemas.openxmlformats.org/officeDocument/2006/relationships/oleObject" Target="../embeddings/Microsoft_Office_Excel_97-2003_Worksheet12.xls"/><Relationship Id="rId4" Type="http://schemas.openxmlformats.org/officeDocument/2006/relationships/oleObject" Target="../embeddings/oleObject22.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vmlDrawing" Target="../drawings/vmlDrawing19.vml"/><Relationship Id="rId5" Type="http://schemas.openxmlformats.org/officeDocument/2006/relationships/oleObject" Target="../embeddings/Microsoft_Office_Excel_97-2003_Worksheet13.xls"/><Relationship Id="rId4" Type="http://schemas.openxmlformats.org/officeDocument/2006/relationships/oleObject" Target="../embeddings/oleObject23.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vmlDrawing" Target="../drawings/vmlDrawing20.vml"/><Relationship Id="rId5" Type="http://schemas.openxmlformats.org/officeDocument/2006/relationships/oleObject" Target="../embeddings/Microsoft_Office_Excel_97-2003_Worksheet14.xls"/><Relationship Id="rId4" Type="http://schemas.openxmlformats.org/officeDocument/2006/relationships/oleObject" Target="../embeddings/oleObject24.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vmlDrawing" Target="../drawings/vmlDrawing21.vml"/><Relationship Id="rId5" Type="http://schemas.openxmlformats.org/officeDocument/2006/relationships/oleObject" Target="../embeddings/oleObject25.bin"/><Relationship Id="rId4" Type="http://schemas.openxmlformats.org/officeDocument/2006/relationships/oleObject" Target="../embeddings/Microsoft_Office_Excel_97-2003_Worksheet15.xls"/></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vmlDrawing" Target="../drawings/vmlDrawing22.vml"/><Relationship Id="rId5" Type="http://schemas.openxmlformats.org/officeDocument/2006/relationships/oleObject" Target="../embeddings/oleObject26.bin"/><Relationship Id="rId4" Type="http://schemas.openxmlformats.org/officeDocument/2006/relationships/oleObject" Target="../embeddings/Microsoft_Office_Excel_97-2003_Worksheet16.xls"/></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oleObject" Target="../embeddings/oleObject27.bin"/><Relationship Id="rId4" Type="http://schemas.openxmlformats.org/officeDocument/2006/relationships/oleObject" Target="../embeddings/Microsoft_Office_Excel_97-2003_Worksheet17.xls"/></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oleObject" Target="../embeddings/oleObject28.bin"/><Relationship Id="rId4" Type="http://schemas.openxmlformats.org/officeDocument/2006/relationships/oleObject" Target="../embeddings/Microsoft_Office_Excel_97-2003_Worksheet18.xls"/></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oleObject" Target="../embeddings/oleObject29.bin"/><Relationship Id="rId4" Type="http://schemas.openxmlformats.org/officeDocument/2006/relationships/oleObject" Target="../embeddings/Microsoft_Office_Excel_97-2003_Worksheet19.xls"/></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vmlDrawing" Target="../drawings/vmlDrawing26.vml"/><Relationship Id="rId5" Type="http://schemas.openxmlformats.org/officeDocument/2006/relationships/oleObject" Target="../embeddings/oleObject30.bin"/><Relationship Id="rId4" Type="http://schemas.openxmlformats.org/officeDocument/2006/relationships/oleObject" Target="../embeddings/Microsoft_Office_Excel_97-2003_Worksheet20.xls"/></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31.bin"/><Relationship Id="rId4" Type="http://schemas.openxmlformats.org/officeDocument/2006/relationships/oleObject" Target="../embeddings/Microsoft_Office_Excel_97-2003_Worksheet21.xls"/></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8.xml"/><Relationship Id="rId1" Type="http://schemas.openxmlformats.org/officeDocument/2006/relationships/vmlDrawing" Target="../drawings/vmlDrawing28.vml"/><Relationship Id="rId5" Type="http://schemas.openxmlformats.org/officeDocument/2006/relationships/oleObject" Target="../embeddings/oleObject32.bin"/><Relationship Id="rId4" Type="http://schemas.openxmlformats.org/officeDocument/2006/relationships/oleObject" Target="../embeddings/Microsoft_Office_Excel_97-2003_Worksheet22.xls"/></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29.vml"/><Relationship Id="rId5" Type="http://schemas.openxmlformats.org/officeDocument/2006/relationships/oleObject" Target="../embeddings/oleObject33.bin"/><Relationship Id="rId4" Type="http://schemas.openxmlformats.org/officeDocument/2006/relationships/oleObject" Target="../embeddings/Microsoft_Office_Excel_97-2003_Worksheet23.xls"/></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8.xml"/><Relationship Id="rId1" Type="http://schemas.openxmlformats.org/officeDocument/2006/relationships/vmlDrawing" Target="../drawings/vmlDrawing30.vml"/><Relationship Id="rId6" Type="http://schemas.openxmlformats.org/officeDocument/2006/relationships/oleObject" Target="../embeddings/Microsoft_Office_Excel_97-2003_Worksheet26.xls"/><Relationship Id="rId5" Type="http://schemas.openxmlformats.org/officeDocument/2006/relationships/oleObject" Target="../embeddings/Microsoft_Office_Excel_97-2003_Worksheet25.xls"/><Relationship Id="rId4" Type="http://schemas.openxmlformats.org/officeDocument/2006/relationships/oleObject" Target="../embeddings/Microsoft_Office_Excel_97-2003_Worksheet24.xls"/></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34.xml"/><Relationship Id="rId7"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oleObject" Target="../embeddings/oleObject34.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notesSlide" Target="../notesSlides/notesSlide35.xml"/><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41.bin"/><Relationship Id="rId5" Type="http://schemas.openxmlformats.org/officeDocument/2006/relationships/oleObject" Target="../embeddings/oleObject40.bin"/><Relationship Id="rId10" Type="http://schemas.openxmlformats.org/officeDocument/2006/relationships/oleObject" Target="../embeddings/oleObject45.bin"/><Relationship Id="rId4" Type="http://schemas.openxmlformats.org/officeDocument/2006/relationships/oleObject" Target="../embeddings/oleObject39.bin"/><Relationship Id="rId9" Type="http://schemas.openxmlformats.org/officeDocument/2006/relationships/oleObject" Target="../embeddings/oleObject44.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Microsoft_Office_Excel_97-2003_Worksheet27.xls"/><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vmlDrawing" Target="../drawings/vmlDrawing34.vml"/><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oleObject" Target="../embeddings/oleObject52.bin"/><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39.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4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3.bin"/><Relationship Id="rId4" Type="http://schemas.openxmlformats.org/officeDocument/2006/relationships/oleObject" Target="../embeddings/Microsoft_Office_Excel_97-2003_Worksheet1.xls"/></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oleObject" Target="../embeddings/Microsoft_Office_Excel_97-2003_Worksheet2.xls"/></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925" y="457200"/>
            <a:ext cx="7407275" cy="1471613"/>
          </a:xfrm>
        </p:spPr>
        <p:txBody>
          <a:bodyPr/>
          <a:lstStyle/>
          <a:p>
            <a:pPr eaLnBrk="1" fontAlgn="auto" hangingPunct="1">
              <a:spcAft>
                <a:spcPts val="0"/>
              </a:spcAft>
              <a:defRPr/>
            </a:pPr>
            <a:r>
              <a:rPr lang="en-US" sz="4400" dirty="0" smtClean="0">
                <a:solidFill>
                  <a:schemeClr val="tx2">
                    <a:satMod val="130000"/>
                  </a:schemeClr>
                </a:solidFill>
                <a:effectLst>
                  <a:outerShdw blurRad="38100" dist="38100" dir="2700000" algn="tl">
                    <a:srgbClr val="000000">
                      <a:alpha val="43137"/>
                    </a:srgbClr>
                  </a:outerShdw>
                </a:effectLst>
                <a:latin typeface="+mj-lt"/>
              </a:rPr>
              <a:t>Basic Financial Statements</a:t>
            </a:r>
            <a:endParaRPr lang="en-US" sz="4400" dirty="0">
              <a:solidFill>
                <a:schemeClr val="tx2">
                  <a:satMod val="130000"/>
                </a:schemeClr>
              </a:solidFill>
              <a:effectLst>
                <a:outerShdw blurRad="38100" dist="38100" dir="2700000" algn="tl">
                  <a:srgbClr val="000000">
                    <a:alpha val="43137"/>
                  </a:srgbClr>
                </a:outerShdw>
              </a:effectLst>
              <a:latin typeface="+mj-lt"/>
            </a:endParaRPr>
          </a:p>
        </p:txBody>
      </p:sp>
      <p:sp>
        <p:nvSpPr>
          <p:cNvPr id="3" name="Subtitle 2"/>
          <p:cNvSpPr>
            <a:spLocks noGrp="1"/>
          </p:cNvSpPr>
          <p:nvPr>
            <p:ph type="subTitle" idx="1"/>
          </p:nvPr>
        </p:nvSpPr>
        <p:spPr>
          <a:xfrm>
            <a:off x="1431925" y="2286000"/>
            <a:ext cx="7407275" cy="533400"/>
          </a:xfrm>
        </p:spPr>
        <p:txBody>
          <a:bodyPr>
            <a:normAutofit/>
          </a:bodyPr>
          <a:lstStyle/>
          <a:p>
            <a:pPr eaLnBrk="1" fontAlgn="auto" hangingPunct="1">
              <a:spcAft>
                <a:spcPts val="0"/>
              </a:spcAft>
              <a:buFont typeface="Wingdings 2"/>
              <a:buNone/>
              <a:defRPr/>
            </a:pPr>
            <a:r>
              <a:rPr lang="en-US" dirty="0" smtClean="0"/>
              <a:t>Chapter 2</a:t>
            </a:r>
            <a:endParaRPr lang="en-US" dirty="0"/>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p:cNvGraphicFramePr>
          <p:nvPr/>
        </p:nvGraphicFramePr>
        <p:xfrm>
          <a:off x="1143000" y="1828800"/>
          <a:ext cx="7848600" cy="4260850"/>
        </p:xfrm>
        <a:graphic>
          <a:graphicData uri="http://schemas.openxmlformats.org/presentationml/2006/ole">
            <p:oleObj spid="_x0000_s8194" name="Worksheet" r:id="rId4" imgW="3971918" imgH="2123952" progId="Excel.Sheet.8">
              <p:embed/>
            </p:oleObj>
          </a:graphicData>
        </a:graphic>
      </p:graphicFrame>
      <p:sp>
        <p:nvSpPr>
          <p:cNvPr id="182275" name="AutoShape 3"/>
          <p:cNvSpPr>
            <a:spLocks noGrp="1" noChangeArrowheads="1"/>
          </p:cNvSpPr>
          <p:nvPr>
            <p:ph type="title"/>
          </p:nvPr>
        </p:nvSpPr>
        <p:spPr/>
        <p:txBody>
          <a:bodyPr/>
          <a:lstStyle/>
          <a:p>
            <a:pPr>
              <a:defRPr/>
            </a:pPr>
            <a:r>
              <a:rPr lang="en-US" dirty="0"/>
              <a:t>Liabilities</a:t>
            </a:r>
          </a:p>
        </p:txBody>
      </p:sp>
      <p:sp>
        <p:nvSpPr>
          <p:cNvPr id="182276" name="Rectangle 4"/>
          <p:cNvSpPr>
            <a:spLocks noChangeArrowheads="1"/>
          </p:cNvSpPr>
          <p:nvPr/>
        </p:nvSpPr>
        <p:spPr bwMode="auto">
          <a:xfrm>
            <a:off x="1143000" y="2889250"/>
            <a:ext cx="3962400" cy="3206750"/>
          </a:xfrm>
          <a:prstGeom prst="rect">
            <a:avLst/>
          </a:prstGeom>
          <a:solidFill>
            <a:srgbClr val="FFC5CF"/>
          </a:solidFill>
          <a:ln w="12700">
            <a:solidFill>
              <a:schemeClr val="tx1"/>
            </a:solidFill>
            <a:miter lim="800000"/>
            <a:headEnd/>
            <a:tailEnd/>
          </a:ln>
          <a:effectLst>
            <a:outerShdw dist="35921" dir="2700000" algn="ctr" rotWithShape="0">
              <a:schemeClr val="tx1"/>
            </a:outerShdw>
          </a:effectLst>
        </p:spPr>
        <p:txBody>
          <a:bodyPr lIns="90488" tIns="44450" rIns="90488" bIns="44450">
            <a:spAutoFit/>
          </a:bodyPr>
          <a:lstStyle/>
          <a:p>
            <a:pPr algn="ctr"/>
            <a:r>
              <a:rPr lang="en-US" sz="3400" b="1">
                <a:solidFill>
                  <a:srgbClr val="037C03"/>
                </a:solidFill>
              </a:rPr>
              <a:t>Liabilities</a:t>
            </a:r>
            <a:r>
              <a:rPr lang="en-US" sz="3400" b="1"/>
              <a:t> are debts that represent negative future cash flows for the enterprise. </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AutoShape 3"/>
          <p:cNvSpPr>
            <a:spLocks noGrp="1" noChangeArrowheads="1"/>
          </p:cNvSpPr>
          <p:nvPr>
            <p:ph type="title"/>
          </p:nvPr>
        </p:nvSpPr>
        <p:spPr/>
        <p:txBody>
          <a:bodyPr/>
          <a:lstStyle/>
          <a:p>
            <a:pPr>
              <a:defRPr/>
            </a:pPr>
            <a:r>
              <a:rPr lang="en-US" dirty="0"/>
              <a:t>Owners’ Equity</a:t>
            </a:r>
          </a:p>
        </p:txBody>
      </p:sp>
      <p:graphicFrame>
        <p:nvGraphicFramePr>
          <p:cNvPr id="9218" name="Object 3"/>
          <p:cNvGraphicFramePr>
            <a:graphicFrameLocks/>
          </p:cNvGraphicFramePr>
          <p:nvPr/>
        </p:nvGraphicFramePr>
        <p:xfrm>
          <a:off x="1147763" y="1828800"/>
          <a:ext cx="7826375" cy="4189413"/>
        </p:xfrm>
        <a:graphic>
          <a:graphicData uri="http://schemas.openxmlformats.org/presentationml/2006/ole">
            <p:oleObj spid="_x0000_s9218" name="Worksheet" r:id="rId4" imgW="3971918" imgH="2123952" progId="Excel.Sheet.8">
              <p:embed/>
            </p:oleObj>
          </a:graphicData>
        </a:graphic>
      </p:graphicFrame>
      <p:sp>
        <p:nvSpPr>
          <p:cNvPr id="184324" name="Rectangle 4"/>
          <p:cNvSpPr>
            <a:spLocks noChangeArrowheads="1"/>
          </p:cNvSpPr>
          <p:nvPr/>
        </p:nvSpPr>
        <p:spPr bwMode="auto">
          <a:xfrm>
            <a:off x="1143000" y="2819400"/>
            <a:ext cx="3962400" cy="2847975"/>
          </a:xfrm>
          <a:prstGeom prst="rect">
            <a:avLst/>
          </a:prstGeom>
          <a:solidFill>
            <a:schemeClr val="accent2">
              <a:lumMod val="40000"/>
              <a:lumOff val="60000"/>
            </a:schemeClr>
          </a:solidFill>
          <a:ln w="12700">
            <a:solidFill>
              <a:schemeClr val="tx1"/>
            </a:solidFill>
            <a:miter lim="800000"/>
            <a:headEnd/>
            <a:tailEnd/>
          </a:ln>
          <a:effectLst>
            <a:outerShdw dist="35921" dir="2700000" algn="ctr" rotWithShape="0">
              <a:schemeClr val="tx1"/>
            </a:outerShdw>
          </a:effectLst>
        </p:spPr>
        <p:txBody>
          <a:bodyPr lIns="90488" tIns="44450" rIns="90488" bIns="44450">
            <a:spAutoFit/>
          </a:bodyPr>
          <a:lstStyle/>
          <a:p>
            <a:pPr algn="ctr">
              <a:defRPr/>
            </a:pPr>
            <a:r>
              <a:rPr lang="en-US" sz="3600" b="1" dirty="0">
                <a:solidFill>
                  <a:srgbClr val="037C03"/>
                </a:solidFill>
              </a:rPr>
              <a:t>Owners’ equity </a:t>
            </a:r>
            <a:r>
              <a:rPr lang="en-US" sz="3600" b="1" dirty="0"/>
              <a:t>represents the owners’ claims on the assets of the business. </a:t>
            </a:r>
          </a:p>
        </p:txBody>
      </p:sp>
    </p:spTree>
  </p:cSld>
  <p:clrMapOvr>
    <a:masterClrMapping/>
  </p:clrMapOvr>
  <p:transition>
    <p:pull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p:cNvGraphicFramePr>
          <p:nvPr/>
        </p:nvGraphicFramePr>
        <p:xfrm>
          <a:off x="1143000" y="1752600"/>
          <a:ext cx="7848600" cy="4337050"/>
        </p:xfrm>
        <a:graphic>
          <a:graphicData uri="http://schemas.openxmlformats.org/presentationml/2006/ole">
            <p:oleObj spid="_x0000_s10242" name="Worksheet" r:id="rId4" imgW="3971918" imgH="2123952" progId="Excel.Sheet.8">
              <p:embed/>
            </p:oleObj>
          </a:graphicData>
        </a:graphic>
      </p:graphicFrame>
      <p:sp>
        <p:nvSpPr>
          <p:cNvPr id="188419" name="AutoShape 3"/>
          <p:cNvSpPr>
            <a:spLocks noGrp="1" noChangeArrowheads="1"/>
          </p:cNvSpPr>
          <p:nvPr>
            <p:ph type="title"/>
          </p:nvPr>
        </p:nvSpPr>
        <p:spPr/>
        <p:txBody>
          <a:bodyPr vert="horz" wrap="square" lIns="91440" tIns="45720" rIns="91440" bIns="45720" numCol="1" anchorCtr="0" compatLnSpc="1">
            <a:prstTxWarp prst="textNoShape">
              <a:avLst/>
            </a:prstTxWarp>
          </a:bodyPr>
          <a:lstStyle/>
          <a:p>
            <a:r>
              <a:rPr lang="en-US" sz="3600" smtClean="0">
                <a:effectLst>
                  <a:outerShdw blurRad="38100" dist="38100" dir="2700000" algn="tl">
                    <a:srgbClr val="C0C0C0"/>
                  </a:outerShdw>
                </a:effectLst>
              </a:rPr>
              <a:t>The Accounting Equation</a:t>
            </a:r>
          </a:p>
        </p:txBody>
      </p:sp>
      <p:sp>
        <p:nvSpPr>
          <p:cNvPr id="188420" name="Rectangle 4"/>
          <p:cNvSpPr>
            <a:spLocks noChangeArrowheads="1"/>
          </p:cNvSpPr>
          <p:nvPr/>
        </p:nvSpPr>
        <p:spPr bwMode="auto">
          <a:xfrm>
            <a:off x="990600" y="609600"/>
            <a:ext cx="8077200" cy="914400"/>
          </a:xfrm>
          <a:prstGeom prst="rect">
            <a:avLst/>
          </a:prstGeom>
          <a:solidFill>
            <a:srgbClr val="DBFFB8"/>
          </a:solidFill>
          <a:ln w="12700">
            <a:solidFill>
              <a:srgbClr val="037C03"/>
            </a:solidFill>
            <a:miter lim="800000"/>
            <a:headEnd/>
            <a:tailEnd/>
          </a:ln>
          <a:effectLst>
            <a:outerShdw dist="107763" dir="2700000" algn="ctr" rotWithShape="0">
              <a:schemeClr val="tx1"/>
            </a:outerShdw>
          </a:effectLst>
        </p:spPr>
        <p:txBody>
          <a:bodyPr wrap="none" lIns="90488" tIns="44450" rIns="90488" bIns="44450" anchor="ctr"/>
          <a:lstStyle/>
          <a:p>
            <a:r>
              <a:rPr lang="en-US" b="1">
                <a:solidFill>
                  <a:srgbClr val="037C03"/>
                </a:solidFill>
              </a:rPr>
              <a:t>   </a:t>
            </a:r>
            <a:r>
              <a:rPr lang="en-US" sz="2200" b="1">
                <a:solidFill>
                  <a:srgbClr val="037C03"/>
                </a:solidFill>
              </a:rPr>
              <a:t>Assets  =  Liabilities  +  Owners’ Equity</a:t>
            </a:r>
          </a:p>
          <a:p>
            <a:endParaRPr lang="en-US" sz="2200" b="1">
              <a:solidFill>
                <a:srgbClr val="037C03"/>
              </a:solidFill>
            </a:endParaRPr>
          </a:p>
          <a:p>
            <a:r>
              <a:rPr lang="en-US" sz="2200" b="1">
                <a:solidFill>
                  <a:srgbClr val="037C03"/>
                </a:solidFill>
              </a:rPr>
              <a:t>$300,000  =     $80,000  +       $220,000</a:t>
            </a: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5400675" y="2533650"/>
            <a:ext cx="3667125" cy="2419350"/>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800" b="1">
                <a:solidFill>
                  <a:srgbClr val="800000"/>
                </a:solidFill>
              </a:rPr>
              <a:t>Let’s analyze transactions for JJ’s Lawn Care Service.</a:t>
            </a:r>
            <a:endParaRPr lang="en-US" sz="2800" b="1"/>
          </a:p>
        </p:txBody>
      </p:sp>
      <p:graphicFrame>
        <p:nvGraphicFramePr>
          <p:cNvPr id="11266" name="Object 2"/>
          <p:cNvGraphicFramePr>
            <a:graphicFrameLocks/>
          </p:cNvGraphicFramePr>
          <p:nvPr/>
        </p:nvGraphicFramePr>
        <p:xfrm>
          <a:off x="1066800" y="1981200"/>
          <a:ext cx="4437063" cy="3468688"/>
        </p:xfrm>
        <a:graphic>
          <a:graphicData uri="http://schemas.openxmlformats.org/presentationml/2006/ole">
            <p:oleObj spid="_x0000_s11266" name="Clip" r:id="rId4" imgW="4208040" imgH="3468960" progId="MS_ClipArt_Gallery.5">
              <p:embed/>
            </p:oleObj>
          </a:graphicData>
        </a:graphic>
      </p:graphicFrame>
    </p:spTree>
  </p:cSld>
  <p:clrMapOvr>
    <a:masterClrMapping/>
  </p:clrMapOvr>
  <p:transition>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2"/>
          <p:cNvGraphicFramePr>
            <a:graphicFrameLocks/>
          </p:cNvGraphicFramePr>
          <p:nvPr/>
        </p:nvGraphicFramePr>
        <p:xfrm>
          <a:off x="1963738" y="2438400"/>
          <a:ext cx="4437062" cy="3468688"/>
        </p:xfrm>
        <a:graphic>
          <a:graphicData uri="http://schemas.openxmlformats.org/presentationml/2006/ole">
            <p:oleObj spid="_x0000_s12290" name="Clip" r:id="rId4" imgW="4208040" imgH="3468960" progId="MS_ClipArt_Gallery.5">
              <p:embed/>
            </p:oleObj>
          </a:graphicData>
        </a:graphic>
      </p:graphicFrame>
      <p:graphicFrame>
        <p:nvGraphicFramePr>
          <p:cNvPr id="192515" name="Object 3"/>
          <p:cNvGraphicFramePr>
            <a:graphicFrameLocks/>
          </p:cNvGraphicFramePr>
          <p:nvPr/>
        </p:nvGraphicFramePr>
        <p:xfrm>
          <a:off x="6350" y="2276475"/>
          <a:ext cx="9126538" cy="3895725"/>
        </p:xfrm>
        <a:graphic>
          <a:graphicData uri="http://schemas.openxmlformats.org/presentationml/2006/ole">
            <p:oleObj spid="_x0000_s12291" name="Worksheet" r:id="rId5" imgW="3876584" imgH="1981147" progId="Excel.Sheet.8">
              <p:embed/>
            </p:oleObj>
          </a:graphicData>
        </a:graphic>
      </p:graphicFrame>
      <p:sp>
        <p:nvSpPr>
          <p:cNvPr id="12292" name="Rectangle 4"/>
          <p:cNvSpPr>
            <a:spLocks noChangeArrowheads="1"/>
          </p:cNvSpPr>
          <p:nvPr/>
        </p:nvSpPr>
        <p:spPr bwMode="auto">
          <a:xfrm>
            <a:off x="228600" y="381000"/>
            <a:ext cx="8534400" cy="1566863"/>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1, Jill Jones and her family invested $8,000 in JJ’s Lawn Care Service and received 800 shares of stock.</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2515"/>
                                        </p:tgtEl>
                                        <p:attrNameLst>
                                          <p:attrName>style.visibility</p:attrName>
                                        </p:attrNameLst>
                                      </p:cBhvr>
                                      <p:to>
                                        <p:strVal val="visible"/>
                                      </p:to>
                                    </p:set>
                                    <p:animEffect transition="in" filter="wipe(up)">
                                      <p:cBhvr>
                                        <p:cTn id="7" dur="500"/>
                                        <p:tgtEl>
                                          <p:spTgt spid="1925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
          <p:cNvGraphicFramePr>
            <a:graphicFrameLocks/>
          </p:cNvGraphicFramePr>
          <p:nvPr/>
        </p:nvGraphicFramePr>
        <p:xfrm>
          <a:off x="2286000" y="2170113"/>
          <a:ext cx="4437063" cy="3468687"/>
        </p:xfrm>
        <a:graphic>
          <a:graphicData uri="http://schemas.openxmlformats.org/presentationml/2006/ole">
            <p:oleObj spid="_x0000_s13314" name="Clip" r:id="rId4" imgW="4208040" imgH="3468960" progId="MS_ClipArt_Gallery.5">
              <p:embed/>
            </p:oleObj>
          </a:graphicData>
        </a:graphic>
      </p:graphicFrame>
      <p:graphicFrame>
        <p:nvGraphicFramePr>
          <p:cNvPr id="194563" name="Object 3"/>
          <p:cNvGraphicFramePr>
            <a:graphicFrameLocks/>
          </p:cNvGraphicFramePr>
          <p:nvPr/>
        </p:nvGraphicFramePr>
        <p:xfrm>
          <a:off x="6350" y="2028825"/>
          <a:ext cx="9126538" cy="3895725"/>
        </p:xfrm>
        <a:graphic>
          <a:graphicData uri="http://schemas.openxmlformats.org/presentationml/2006/ole">
            <p:oleObj spid="_x0000_s13315" name="Worksheet" r:id="rId5" imgW="3876584" imgH="1981147" progId="Excel.Sheet.8">
              <p:embed/>
            </p:oleObj>
          </a:graphicData>
        </a:graphic>
      </p:graphicFrame>
      <p:sp>
        <p:nvSpPr>
          <p:cNvPr id="13316" name="Rectangle 4"/>
          <p:cNvSpPr>
            <a:spLocks noChangeArrowheads="1"/>
          </p:cNvSpPr>
          <p:nvPr/>
        </p:nvSpPr>
        <p:spPr bwMode="auto">
          <a:xfrm>
            <a:off x="228600" y="600075"/>
            <a:ext cx="8534400" cy="1076325"/>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2, JJ’s purchased a riding lawn mower for $2,500 cash.</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4563"/>
                                        </p:tgtEl>
                                        <p:attrNameLst>
                                          <p:attrName>style.visibility</p:attrName>
                                        </p:attrNameLst>
                                      </p:cBhvr>
                                      <p:to>
                                        <p:strVal val="visible"/>
                                      </p:to>
                                    </p:set>
                                    <p:animEffect transition="in" filter="wipe(up)">
                                      <p:cBhvr>
                                        <p:cTn id="7" dur="500"/>
                                        <p:tgtEl>
                                          <p:spTgt spid="1945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2"/>
          <p:cNvGraphicFramePr>
            <a:graphicFrameLocks/>
          </p:cNvGraphicFramePr>
          <p:nvPr/>
        </p:nvGraphicFramePr>
        <p:xfrm>
          <a:off x="2286000" y="2474913"/>
          <a:ext cx="4437063" cy="3468687"/>
        </p:xfrm>
        <a:graphic>
          <a:graphicData uri="http://schemas.openxmlformats.org/presentationml/2006/ole">
            <p:oleObj spid="_x0000_s14338" name="Clip" r:id="rId4" imgW="4208040" imgH="3468960" progId="MS_ClipArt_Gallery.5">
              <p:embed/>
            </p:oleObj>
          </a:graphicData>
        </a:graphic>
      </p:graphicFrame>
      <p:sp>
        <p:nvSpPr>
          <p:cNvPr id="14340" name="Rectangle 3"/>
          <p:cNvSpPr>
            <a:spLocks noChangeArrowheads="1"/>
          </p:cNvSpPr>
          <p:nvPr/>
        </p:nvSpPr>
        <p:spPr bwMode="auto">
          <a:xfrm>
            <a:off x="304800" y="381000"/>
            <a:ext cx="8534400" cy="1566863"/>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8, JJ’s purchased a $15,000 truck.</a:t>
            </a:r>
          </a:p>
          <a:p>
            <a:pPr algn="ctr"/>
            <a:r>
              <a:rPr lang="en-US" sz="3200" b="1"/>
              <a:t>JJ’s paid $2,000 down in cash and issued a note payable for the remaining $13,000.</a:t>
            </a:r>
          </a:p>
        </p:txBody>
      </p:sp>
      <p:graphicFrame>
        <p:nvGraphicFramePr>
          <p:cNvPr id="196612" name="Object 3"/>
          <p:cNvGraphicFramePr>
            <a:graphicFrameLocks/>
          </p:cNvGraphicFramePr>
          <p:nvPr/>
        </p:nvGraphicFramePr>
        <p:xfrm>
          <a:off x="6350" y="2276475"/>
          <a:ext cx="9126538" cy="3895725"/>
        </p:xfrm>
        <a:graphic>
          <a:graphicData uri="http://schemas.openxmlformats.org/presentationml/2006/ole">
            <p:oleObj spid="_x0000_s14339" name="Worksheet" r:id="rId5" imgW="3876584" imgH="1981147" progId="Excel.Sheet.8">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6612"/>
                                        </p:tgtEl>
                                        <p:attrNameLst>
                                          <p:attrName>style.visibility</p:attrName>
                                        </p:attrNameLst>
                                      </p:cBhvr>
                                      <p:to>
                                        <p:strVal val="visible"/>
                                      </p:to>
                                    </p:set>
                                    <p:animEffect transition="in" filter="wipe(up)">
                                      <p:cBhvr>
                                        <p:cTn id="7" dur="500"/>
                                        <p:tgtEl>
                                          <p:spTgt spid="196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p:cNvGraphicFramePr>
            <a:graphicFrameLocks/>
          </p:cNvGraphicFramePr>
          <p:nvPr/>
        </p:nvGraphicFramePr>
        <p:xfrm>
          <a:off x="2286000" y="2170113"/>
          <a:ext cx="4437063" cy="3468687"/>
        </p:xfrm>
        <a:graphic>
          <a:graphicData uri="http://schemas.openxmlformats.org/presentationml/2006/ole">
            <p:oleObj spid="_x0000_s15362" name="Clip" r:id="rId4" imgW="4208040" imgH="3468960" progId="MS_ClipArt_Gallery.5">
              <p:embed/>
            </p:oleObj>
          </a:graphicData>
        </a:graphic>
      </p:graphicFrame>
      <p:graphicFrame>
        <p:nvGraphicFramePr>
          <p:cNvPr id="198659" name="Object 3"/>
          <p:cNvGraphicFramePr>
            <a:graphicFrameLocks/>
          </p:cNvGraphicFramePr>
          <p:nvPr/>
        </p:nvGraphicFramePr>
        <p:xfrm>
          <a:off x="6350" y="2028825"/>
          <a:ext cx="9126538" cy="3895725"/>
        </p:xfrm>
        <a:graphic>
          <a:graphicData uri="http://schemas.openxmlformats.org/presentationml/2006/ole">
            <p:oleObj spid="_x0000_s15363" name="Worksheet" r:id="rId5" imgW="3876584" imgH="1981147" progId="Excel.Sheet.8">
              <p:embed/>
            </p:oleObj>
          </a:graphicData>
        </a:graphic>
      </p:graphicFrame>
      <p:sp>
        <p:nvSpPr>
          <p:cNvPr id="15364" name="Rectangle 4"/>
          <p:cNvSpPr>
            <a:spLocks noChangeArrowheads="1"/>
          </p:cNvSpPr>
          <p:nvPr/>
        </p:nvSpPr>
        <p:spPr bwMode="auto">
          <a:xfrm>
            <a:off x="228600" y="533400"/>
            <a:ext cx="8534400" cy="1076325"/>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11, JJ’s purchased some repair parts for $300 on account.</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98659"/>
                                        </p:tgtEl>
                                        <p:attrNameLst>
                                          <p:attrName>style.visibility</p:attrName>
                                        </p:attrNameLst>
                                      </p:cBhvr>
                                      <p:to>
                                        <p:strVal val="visible"/>
                                      </p:to>
                                    </p:set>
                                    <p:animEffect transition="in" filter="wipe(up)">
                                      <p:cBhvr>
                                        <p:cTn id="7" dur="500"/>
                                        <p:tgtEl>
                                          <p:spTgt spid="198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2"/>
          <p:cNvGraphicFramePr>
            <a:graphicFrameLocks/>
          </p:cNvGraphicFramePr>
          <p:nvPr/>
        </p:nvGraphicFramePr>
        <p:xfrm>
          <a:off x="2286000" y="2170113"/>
          <a:ext cx="4437063" cy="3468687"/>
        </p:xfrm>
        <a:graphic>
          <a:graphicData uri="http://schemas.openxmlformats.org/presentationml/2006/ole">
            <p:oleObj spid="_x0000_s16386" name="Clip" r:id="rId4" imgW="4208040" imgH="3468960" progId="MS_ClipArt_Gallery.5">
              <p:embed/>
            </p:oleObj>
          </a:graphicData>
        </a:graphic>
      </p:graphicFrame>
      <p:graphicFrame>
        <p:nvGraphicFramePr>
          <p:cNvPr id="200707" name="Object 3"/>
          <p:cNvGraphicFramePr>
            <a:graphicFrameLocks/>
          </p:cNvGraphicFramePr>
          <p:nvPr/>
        </p:nvGraphicFramePr>
        <p:xfrm>
          <a:off x="0" y="2057400"/>
          <a:ext cx="9126538" cy="3895725"/>
        </p:xfrm>
        <a:graphic>
          <a:graphicData uri="http://schemas.openxmlformats.org/presentationml/2006/ole">
            <p:oleObj spid="_x0000_s16387" name="Worksheet" r:id="rId5" imgW="3876584" imgH="1981147" progId="Excel.Sheet.8">
              <p:embed/>
            </p:oleObj>
          </a:graphicData>
        </a:graphic>
      </p:graphicFrame>
      <p:sp>
        <p:nvSpPr>
          <p:cNvPr id="16388" name="Rectangle 1028"/>
          <p:cNvSpPr>
            <a:spLocks noChangeArrowheads="1"/>
          </p:cNvSpPr>
          <p:nvPr/>
        </p:nvSpPr>
        <p:spPr bwMode="auto">
          <a:xfrm>
            <a:off x="0" y="0"/>
            <a:ext cx="9144000" cy="1936750"/>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2400" b="1"/>
              <a:t>Jill realized she had purchased more repair parts than needed.  </a:t>
            </a:r>
          </a:p>
          <a:p>
            <a:pPr algn="ctr"/>
            <a:r>
              <a:rPr lang="en-US" sz="2400" b="1"/>
              <a:t>On May 18, JJ’s was able to sell half of the repair parts to ABC Lawns for $150, a price equal to JJ’s cost.  JJ’s will receive the cash within 30 days.</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0707"/>
                                        </p:tgtEl>
                                        <p:attrNameLst>
                                          <p:attrName>style.visibility</p:attrName>
                                        </p:attrNameLst>
                                      </p:cBhvr>
                                      <p:to>
                                        <p:strVal val="visible"/>
                                      </p:to>
                                    </p:set>
                                    <p:animEffect transition="in" filter="wipe(up)">
                                      <p:cBhvr>
                                        <p:cTn id="7" dur="500"/>
                                        <p:tgtEl>
                                          <p:spTgt spid="200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410" name="Object 2"/>
          <p:cNvGraphicFramePr>
            <a:graphicFrameLocks/>
          </p:cNvGraphicFramePr>
          <p:nvPr/>
        </p:nvGraphicFramePr>
        <p:xfrm>
          <a:off x="2286000" y="2170113"/>
          <a:ext cx="4437063" cy="3468687"/>
        </p:xfrm>
        <a:graphic>
          <a:graphicData uri="http://schemas.openxmlformats.org/presentationml/2006/ole">
            <p:oleObj spid="_x0000_s17410" name="Clip" r:id="rId4" imgW="4208040" imgH="3468960" progId="MS_ClipArt_Gallery.5">
              <p:embed/>
            </p:oleObj>
          </a:graphicData>
        </a:graphic>
      </p:graphicFrame>
      <p:graphicFrame>
        <p:nvGraphicFramePr>
          <p:cNvPr id="202755" name="Object 3"/>
          <p:cNvGraphicFramePr>
            <a:graphicFrameLocks/>
          </p:cNvGraphicFramePr>
          <p:nvPr/>
        </p:nvGraphicFramePr>
        <p:xfrm>
          <a:off x="6350" y="2028825"/>
          <a:ext cx="9126538" cy="3895725"/>
        </p:xfrm>
        <a:graphic>
          <a:graphicData uri="http://schemas.openxmlformats.org/presentationml/2006/ole">
            <p:oleObj spid="_x0000_s17411" name="Worksheet" r:id="rId5" imgW="3876584" imgH="1981147" progId="Excel.Sheet.8">
              <p:embed/>
            </p:oleObj>
          </a:graphicData>
        </a:graphic>
      </p:graphicFrame>
      <p:sp>
        <p:nvSpPr>
          <p:cNvPr id="17412" name="Rectangle 4"/>
          <p:cNvSpPr>
            <a:spLocks noChangeArrowheads="1"/>
          </p:cNvSpPr>
          <p:nvPr/>
        </p:nvSpPr>
        <p:spPr bwMode="auto">
          <a:xfrm>
            <a:off x="228600" y="228600"/>
            <a:ext cx="8686800" cy="1566863"/>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25, ABC Lawns pays JJ’s $75 as a partial settlement of its accounts receivable.</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2755"/>
                                        </p:tgtEl>
                                        <p:attrNameLst>
                                          <p:attrName>style.visibility</p:attrName>
                                        </p:attrNameLst>
                                      </p:cBhvr>
                                      <p:to>
                                        <p:strVal val="visible"/>
                                      </p:to>
                                    </p:set>
                                    <p:animEffect transition="in" filter="wipe(up)">
                                      <p:cBhvr>
                                        <p:cTn id="7" dur="500"/>
                                        <p:tgtEl>
                                          <p:spTgt spid="202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801" name="AutoShape 9"/>
          <p:cNvSpPr>
            <a:spLocks noGrp="1" noChangeArrowheads="1"/>
          </p:cNvSpPr>
          <p:nvPr>
            <p:ph type="title"/>
          </p:nvPr>
        </p:nvSpPr>
        <p:spPr/>
        <p:txBody>
          <a:bodyPr>
            <a:noAutofit/>
          </a:bodyPr>
          <a:lstStyle/>
          <a:p>
            <a:pPr>
              <a:defRPr/>
            </a:pPr>
            <a:r>
              <a:rPr lang="en-US" dirty="0"/>
              <a:t>Introduction to Financial Statements</a:t>
            </a:r>
          </a:p>
        </p:txBody>
      </p:sp>
      <p:sp>
        <p:nvSpPr>
          <p:cNvPr id="1030" name="Rectangle 10"/>
          <p:cNvSpPr>
            <a:spLocks noGrp="1" noChangeArrowheads="1"/>
          </p:cNvSpPr>
          <p:nvPr>
            <p:ph idx="1"/>
          </p:nvPr>
        </p:nvSpPr>
        <p:spPr>
          <a:xfrm>
            <a:off x="4857750" y="1981200"/>
            <a:ext cx="4362450" cy="1981200"/>
          </a:xfrm>
        </p:spPr>
        <p:txBody>
          <a:bodyPr/>
          <a:lstStyle/>
          <a:p>
            <a:pPr algn="ctr">
              <a:buFont typeface="Wingdings" pitchFamily="2" charset="2"/>
              <a:buNone/>
            </a:pPr>
            <a:r>
              <a:rPr lang="en-US" sz="3600" b="1" smtClean="0">
                <a:solidFill>
                  <a:srgbClr val="005400"/>
                </a:solidFill>
              </a:rPr>
              <a:t>Three primary financial statements.</a:t>
            </a:r>
          </a:p>
        </p:txBody>
      </p:sp>
      <p:grpSp>
        <p:nvGrpSpPr>
          <p:cNvPr id="1031" name="Group 6"/>
          <p:cNvGrpSpPr>
            <a:grpSpLocks/>
          </p:cNvGrpSpPr>
          <p:nvPr/>
        </p:nvGrpSpPr>
        <p:grpSpPr bwMode="auto">
          <a:xfrm>
            <a:off x="914400" y="1616075"/>
            <a:ext cx="5257800" cy="4913313"/>
            <a:chOff x="336" y="1018"/>
            <a:chExt cx="3312" cy="3095"/>
          </a:xfrm>
        </p:grpSpPr>
        <p:graphicFrame>
          <p:nvGraphicFramePr>
            <p:cNvPr id="1026" name="Object 6"/>
            <p:cNvGraphicFramePr>
              <a:graphicFrameLocks/>
            </p:cNvGraphicFramePr>
            <p:nvPr/>
          </p:nvGraphicFramePr>
          <p:xfrm>
            <a:off x="336" y="1018"/>
            <a:ext cx="2592" cy="2306"/>
          </p:xfrm>
          <a:graphic>
            <a:graphicData uri="http://schemas.openxmlformats.org/presentationml/2006/ole">
              <p:oleObj spid="_x0000_s1026" name="Microsoft ClipArt Gallery" r:id="rId4" imgW="5354280" imgH="4760640" progId="MS_ClipArt_Gallery">
                <p:embed/>
              </p:oleObj>
            </a:graphicData>
          </a:graphic>
        </p:graphicFrame>
        <p:graphicFrame>
          <p:nvGraphicFramePr>
            <p:cNvPr id="1027" name="Object 7"/>
            <p:cNvGraphicFramePr>
              <a:graphicFrameLocks/>
            </p:cNvGraphicFramePr>
            <p:nvPr/>
          </p:nvGraphicFramePr>
          <p:xfrm>
            <a:off x="672" y="1450"/>
            <a:ext cx="2592" cy="2306"/>
          </p:xfrm>
          <a:graphic>
            <a:graphicData uri="http://schemas.openxmlformats.org/presentationml/2006/ole">
              <p:oleObj spid="_x0000_s1027" name="Microsoft ClipArt Gallery" r:id="rId5" imgW="5354280" imgH="4760640" progId="MS_ClipArt_Gallery">
                <p:embed/>
              </p:oleObj>
            </a:graphicData>
          </a:graphic>
        </p:graphicFrame>
        <p:sp>
          <p:nvSpPr>
            <p:cNvPr id="1033" name="Rectangle 9"/>
            <p:cNvSpPr>
              <a:spLocks noChangeArrowheads="1"/>
            </p:cNvSpPr>
            <p:nvPr/>
          </p:nvSpPr>
          <p:spPr bwMode="auto">
            <a:xfrm>
              <a:off x="903" y="1652"/>
              <a:ext cx="1491"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chemeClr val="accent1"/>
                  </a:solidFill>
                </a:rPr>
                <a:t>Income Statement</a:t>
              </a:r>
            </a:p>
          </p:txBody>
        </p:sp>
        <p:sp>
          <p:nvSpPr>
            <p:cNvPr id="1034" name="Rectangle 10"/>
            <p:cNvSpPr>
              <a:spLocks noChangeArrowheads="1"/>
            </p:cNvSpPr>
            <p:nvPr/>
          </p:nvSpPr>
          <p:spPr bwMode="auto">
            <a:xfrm>
              <a:off x="567" y="1220"/>
              <a:ext cx="1208" cy="248"/>
            </a:xfrm>
            <a:prstGeom prst="rect">
              <a:avLst/>
            </a:prstGeom>
            <a:solidFill>
              <a:schemeClr val="bg1"/>
            </a:solidFill>
            <a:ln w="12700">
              <a:noFill/>
              <a:miter lim="800000"/>
              <a:headEnd/>
              <a:tailEnd/>
            </a:ln>
          </p:spPr>
          <p:txBody>
            <a:bodyPr wrap="none" lIns="90488" tIns="44450" rIns="90488" bIns="44450">
              <a:spAutoFit/>
            </a:bodyPr>
            <a:lstStyle/>
            <a:p>
              <a:r>
                <a:rPr lang="en-US" b="1">
                  <a:solidFill>
                    <a:schemeClr val="accent1"/>
                  </a:solidFill>
                </a:rPr>
                <a:t>Balance Sheet</a:t>
              </a:r>
            </a:p>
          </p:txBody>
        </p:sp>
        <p:graphicFrame>
          <p:nvGraphicFramePr>
            <p:cNvPr id="1028" name="Object 8"/>
            <p:cNvGraphicFramePr>
              <a:graphicFrameLocks/>
            </p:cNvGraphicFramePr>
            <p:nvPr/>
          </p:nvGraphicFramePr>
          <p:xfrm>
            <a:off x="1056" y="1882"/>
            <a:ext cx="2592" cy="2231"/>
          </p:xfrm>
          <a:graphic>
            <a:graphicData uri="http://schemas.openxmlformats.org/presentationml/2006/ole">
              <p:oleObj spid="_x0000_s1028" name="Microsoft ClipArt Gallery" r:id="rId6" imgW="5354280" imgH="4760640" progId="MS_ClipArt_Gallery">
                <p:embed/>
              </p:oleObj>
            </a:graphicData>
          </a:graphic>
        </p:graphicFrame>
        <p:sp>
          <p:nvSpPr>
            <p:cNvPr id="1035" name="Rectangle 12"/>
            <p:cNvSpPr>
              <a:spLocks noChangeArrowheads="1"/>
            </p:cNvSpPr>
            <p:nvPr/>
          </p:nvSpPr>
          <p:spPr bwMode="auto">
            <a:xfrm>
              <a:off x="1287" y="2091"/>
              <a:ext cx="1925" cy="238"/>
            </a:xfrm>
            <a:prstGeom prst="rect">
              <a:avLst/>
            </a:prstGeom>
            <a:solidFill>
              <a:srgbClr val="FFFFFF"/>
            </a:solidFill>
            <a:ln w="12700">
              <a:noFill/>
              <a:miter lim="800000"/>
              <a:headEnd/>
              <a:tailEnd/>
            </a:ln>
          </p:spPr>
          <p:txBody>
            <a:bodyPr wrap="none" lIns="90488" tIns="44450" rIns="90488" bIns="44450">
              <a:spAutoFit/>
            </a:bodyPr>
            <a:lstStyle/>
            <a:p>
              <a:r>
                <a:rPr lang="en-US" sz="1900" b="1">
                  <a:solidFill>
                    <a:schemeClr val="accent1"/>
                  </a:solidFill>
                </a:rPr>
                <a:t>Statement of Cash Flows</a:t>
              </a:r>
            </a:p>
          </p:txBody>
        </p:sp>
      </p:grpSp>
      <p:sp>
        <p:nvSpPr>
          <p:cNvPr id="1032" name="Rectangle 13"/>
          <p:cNvSpPr>
            <a:spLocks noChangeArrowheads="1"/>
          </p:cNvSpPr>
          <p:nvPr/>
        </p:nvSpPr>
        <p:spPr bwMode="auto">
          <a:xfrm>
            <a:off x="1069975" y="5562600"/>
            <a:ext cx="7924800" cy="950913"/>
          </a:xfrm>
          <a:prstGeom prst="rect">
            <a:avLst/>
          </a:prstGeom>
          <a:solidFill>
            <a:srgbClr val="FFE4AD"/>
          </a:solidFill>
          <a:ln w="12700">
            <a:solidFill>
              <a:schemeClr val="tx1"/>
            </a:solidFill>
            <a:miter lim="800000"/>
            <a:headEnd/>
            <a:tailEnd/>
          </a:ln>
        </p:spPr>
        <p:txBody>
          <a:bodyPr lIns="90488" tIns="44450" rIns="90488" bIns="44450">
            <a:spAutoFit/>
          </a:bodyPr>
          <a:lstStyle/>
          <a:p>
            <a:pPr algn="ctr"/>
            <a:r>
              <a:rPr lang="en-US" sz="2800" b="1"/>
              <a:t>We will use a </a:t>
            </a:r>
            <a:r>
              <a:rPr lang="en-US" sz="2800" b="1">
                <a:solidFill>
                  <a:srgbClr val="FC0128"/>
                </a:solidFill>
              </a:rPr>
              <a:t>corporation </a:t>
            </a:r>
            <a:r>
              <a:rPr lang="en-US" sz="2800" b="1"/>
              <a:t>to describe these statements.</a:t>
            </a:r>
          </a:p>
        </p:txBody>
      </p:sp>
    </p:spTree>
  </p:cSld>
  <p:clrMapOvr>
    <a:masterClrMapping/>
  </p:clrMapOvr>
  <p:transition>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p:cNvGraphicFramePr>
            <a:graphicFrameLocks/>
          </p:cNvGraphicFramePr>
          <p:nvPr/>
        </p:nvGraphicFramePr>
        <p:xfrm>
          <a:off x="2286000" y="2170113"/>
          <a:ext cx="4437063" cy="3468687"/>
        </p:xfrm>
        <a:graphic>
          <a:graphicData uri="http://schemas.openxmlformats.org/presentationml/2006/ole">
            <p:oleObj spid="_x0000_s18434" name="Clip" r:id="rId4" imgW="4208040" imgH="3468960" progId="MS_ClipArt_Gallery.5">
              <p:embed/>
            </p:oleObj>
          </a:graphicData>
        </a:graphic>
      </p:graphicFrame>
      <p:graphicFrame>
        <p:nvGraphicFramePr>
          <p:cNvPr id="204803" name="Object 3"/>
          <p:cNvGraphicFramePr>
            <a:graphicFrameLocks/>
          </p:cNvGraphicFramePr>
          <p:nvPr/>
        </p:nvGraphicFramePr>
        <p:xfrm>
          <a:off x="6350" y="2028825"/>
          <a:ext cx="9126538" cy="3895725"/>
        </p:xfrm>
        <a:graphic>
          <a:graphicData uri="http://schemas.openxmlformats.org/presentationml/2006/ole">
            <p:oleObj spid="_x0000_s18435" name="Worksheet" r:id="rId5" imgW="3876584" imgH="1981147" progId="Excel.Sheet.8">
              <p:embed/>
            </p:oleObj>
          </a:graphicData>
        </a:graphic>
      </p:graphicFrame>
      <p:sp>
        <p:nvSpPr>
          <p:cNvPr id="18436" name="Rectangle 4"/>
          <p:cNvSpPr>
            <a:spLocks noChangeArrowheads="1"/>
          </p:cNvSpPr>
          <p:nvPr/>
        </p:nvSpPr>
        <p:spPr bwMode="auto">
          <a:xfrm>
            <a:off x="228600" y="600075"/>
            <a:ext cx="8610600" cy="1076325"/>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28, JJ’s pays $150 of its accounts payable.</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4803"/>
                                        </p:tgtEl>
                                        <p:attrNameLst>
                                          <p:attrName>style.visibility</p:attrName>
                                        </p:attrNameLst>
                                      </p:cBhvr>
                                      <p:to>
                                        <p:strVal val="visible"/>
                                      </p:to>
                                    </p:set>
                                    <p:animEffect transition="in" filter="wipe(up)">
                                      <p:cBhvr>
                                        <p:cTn id="7" dur="500"/>
                                        <p:tgtEl>
                                          <p:spTgt spid="204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2"/>
          <p:cNvGraphicFramePr>
            <a:graphicFrameLocks/>
          </p:cNvGraphicFramePr>
          <p:nvPr/>
        </p:nvGraphicFramePr>
        <p:xfrm>
          <a:off x="2286000" y="2170113"/>
          <a:ext cx="4437063" cy="3468687"/>
        </p:xfrm>
        <a:graphic>
          <a:graphicData uri="http://schemas.openxmlformats.org/presentationml/2006/ole">
            <p:oleObj spid="_x0000_s19458" name="Clip" r:id="rId4" imgW="4208040" imgH="3468960" progId="MS_ClipArt_Gallery.5">
              <p:embed/>
            </p:oleObj>
          </a:graphicData>
        </a:graphic>
      </p:graphicFrame>
      <p:graphicFrame>
        <p:nvGraphicFramePr>
          <p:cNvPr id="206851" name="Object 3"/>
          <p:cNvGraphicFramePr>
            <a:graphicFrameLocks/>
          </p:cNvGraphicFramePr>
          <p:nvPr/>
        </p:nvGraphicFramePr>
        <p:xfrm>
          <a:off x="6350" y="2028825"/>
          <a:ext cx="9126538" cy="3895725"/>
        </p:xfrm>
        <a:graphic>
          <a:graphicData uri="http://schemas.openxmlformats.org/presentationml/2006/ole">
            <p:oleObj spid="_x0000_s19459" name="Worksheet" r:id="rId5" imgW="3876584" imgH="1981147" progId="Excel.Sheet.8">
              <p:embed/>
            </p:oleObj>
          </a:graphicData>
        </a:graphic>
      </p:graphicFrame>
      <p:sp>
        <p:nvSpPr>
          <p:cNvPr id="19460" name="Rectangle 4"/>
          <p:cNvSpPr>
            <a:spLocks noChangeArrowheads="1"/>
          </p:cNvSpPr>
          <p:nvPr/>
        </p:nvSpPr>
        <p:spPr bwMode="auto">
          <a:xfrm>
            <a:off x="228600" y="304800"/>
            <a:ext cx="8610600" cy="1566863"/>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29, JJ’s recorded lawn care services provided during May of $750.  All clients were paid in cash.</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6851"/>
                                        </p:tgtEl>
                                        <p:attrNameLst>
                                          <p:attrName>style.visibility</p:attrName>
                                        </p:attrNameLst>
                                      </p:cBhvr>
                                      <p:to>
                                        <p:strVal val="visible"/>
                                      </p:to>
                                    </p:set>
                                    <p:animEffect transition="in" filter="wipe(up)">
                                      <p:cBhvr>
                                        <p:cTn id="7" dur="500"/>
                                        <p:tgtEl>
                                          <p:spTgt spid="206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p:cNvGraphicFramePr>
            <a:graphicFrameLocks/>
          </p:cNvGraphicFramePr>
          <p:nvPr/>
        </p:nvGraphicFramePr>
        <p:xfrm>
          <a:off x="2286000" y="2170113"/>
          <a:ext cx="4437063" cy="3468687"/>
        </p:xfrm>
        <a:graphic>
          <a:graphicData uri="http://schemas.openxmlformats.org/presentationml/2006/ole">
            <p:oleObj spid="_x0000_s20482" name="Clip" r:id="rId4" imgW="4208040" imgH="3468960" progId="MS_ClipArt_Gallery.5">
              <p:embed/>
            </p:oleObj>
          </a:graphicData>
        </a:graphic>
      </p:graphicFrame>
      <p:graphicFrame>
        <p:nvGraphicFramePr>
          <p:cNvPr id="208899" name="Object 3"/>
          <p:cNvGraphicFramePr>
            <a:graphicFrameLocks/>
          </p:cNvGraphicFramePr>
          <p:nvPr/>
        </p:nvGraphicFramePr>
        <p:xfrm>
          <a:off x="6350" y="1981200"/>
          <a:ext cx="9126538" cy="3895725"/>
        </p:xfrm>
        <a:graphic>
          <a:graphicData uri="http://schemas.openxmlformats.org/presentationml/2006/ole">
            <p:oleObj spid="_x0000_s20483" name="Worksheet" r:id="rId5" imgW="3876584" imgH="1981147" progId="Excel.Sheet.8">
              <p:embed/>
            </p:oleObj>
          </a:graphicData>
        </a:graphic>
      </p:graphicFrame>
      <p:sp>
        <p:nvSpPr>
          <p:cNvPr id="208900" name="Rectangle 4"/>
          <p:cNvSpPr>
            <a:spLocks noChangeArrowheads="1"/>
          </p:cNvSpPr>
          <p:nvPr/>
        </p:nvSpPr>
        <p:spPr bwMode="auto">
          <a:xfrm>
            <a:off x="381000" y="5902325"/>
            <a:ext cx="7848600" cy="955675"/>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2800" b="1"/>
              <a:t>Now, let’s review how JJ’s transactions affected the accounting equation.</a:t>
            </a:r>
          </a:p>
        </p:txBody>
      </p:sp>
      <p:sp>
        <p:nvSpPr>
          <p:cNvPr id="20485" name="Rectangle 5"/>
          <p:cNvSpPr>
            <a:spLocks noChangeArrowheads="1"/>
          </p:cNvSpPr>
          <p:nvPr/>
        </p:nvSpPr>
        <p:spPr bwMode="auto">
          <a:xfrm>
            <a:off x="304800" y="600075"/>
            <a:ext cx="8534400" cy="1076325"/>
          </a:xfrm>
          <a:prstGeom prst="rect">
            <a:avLst/>
          </a:prstGeom>
          <a:solidFill>
            <a:srgbClr val="FFFF99"/>
          </a:solidFill>
          <a:ln w="12700">
            <a:solidFill>
              <a:schemeClr val="tx1"/>
            </a:solidFill>
            <a:miter lim="800000"/>
            <a:headEnd/>
            <a:tailEnd/>
          </a:ln>
        </p:spPr>
        <p:txBody>
          <a:bodyPr lIns="90488" tIns="44450" rIns="90488" bIns="44450">
            <a:spAutoFit/>
          </a:bodyPr>
          <a:lstStyle/>
          <a:p>
            <a:pPr algn="ctr"/>
            <a:r>
              <a:rPr lang="en-US" sz="3200" b="1"/>
              <a:t>On May 31, JJ’s purchased gasoline for the lawn mower and the truck for $50 cash.</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8899"/>
                                        </p:tgtEl>
                                        <p:attrNameLst>
                                          <p:attrName>style.visibility</p:attrName>
                                        </p:attrNameLst>
                                      </p:cBhvr>
                                      <p:to>
                                        <p:strVal val="visible"/>
                                      </p:to>
                                    </p:set>
                                    <p:animEffect transition="in" filter="wipe(up)">
                                      <p:cBhvr>
                                        <p:cTn id="7" dur="500"/>
                                        <p:tgtEl>
                                          <p:spTgt spid="208899"/>
                                        </p:tgtEl>
                                      </p:cBhvr>
                                    </p:animEffect>
                                  </p:childTnLst>
                                </p:cTn>
                              </p:par>
                              <p:par>
                                <p:cTn id="8" presetID="2" presetClass="entr" presetSubtype="8" fill="hold" grpId="0" nodeType="withEffect">
                                  <p:stCondLst>
                                    <p:cond delay="0"/>
                                  </p:stCondLst>
                                  <p:childTnLst>
                                    <p:set>
                                      <p:cBhvr>
                                        <p:cTn id="9" dur="1" fill="hold">
                                          <p:stCondLst>
                                            <p:cond delay="0"/>
                                          </p:stCondLst>
                                        </p:cTn>
                                        <p:tgtEl>
                                          <p:spTgt spid="208900"/>
                                        </p:tgtEl>
                                        <p:attrNameLst>
                                          <p:attrName>style.visibility</p:attrName>
                                        </p:attrNameLst>
                                      </p:cBhvr>
                                      <p:to>
                                        <p:strVal val="visible"/>
                                      </p:to>
                                    </p:set>
                                    <p:anim calcmode="lin" valueType="num">
                                      <p:cBhvr additive="base">
                                        <p:cTn id="10" dur="500" fill="hold"/>
                                        <p:tgtEl>
                                          <p:spTgt spid="208900"/>
                                        </p:tgtEl>
                                        <p:attrNameLst>
                                          <p:attrName>ppt_x</p:attrName>
                                        </p:attrNameLst>
                                      </p:cBhvr>
                                      <p:tavLst>
                                        <p:tav tm="0">
                                          <p:val>
                                            <p:strVal val="0-#ppt_w/2"/>
                                          </p:val>
                                        </p:tav>
                                        <p:tav tm="100000">
                                          <p:val>
                                            <p:strVal val="#ppt_x"/>
                                          </p:val>
                                        </p:tav>
                                      </p:tavLst>
                                    </p:anim>
                                    <p:anim calcmode="lin" valueType="num">
                                      <p:cBhvr additive="base">
                                        <p:cTn id="11" dur="500" fill="hold"/>
                                        <p:tgtEl>
                                          <p:spTgt spid="2089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0"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2"/>
          <p:cNvGraphicFramePr>
            <a:graphicFrameLocks noChangeAspect="1"/>
          </p:cNvGraphicFramePr>
          <p:nvPr/>
        </p:nvGraphicFramePr>
        <p:xfrm>
          <a:off x="0" y="671513"/>
          <a:ext cx="9144000" cy="5514975"/>
        </p:xfrm>
        <a:graphic>
          <a:graphicData uri="http://schemas.openxmlformats.org/presentationml/2006/ole">
            <p:oleObj spid="_x0000_s21506" name="Worksheet" r:id="rId4" imgW="5782079" imgH="3486432" progId="Excel.Sheet.8">
              <p:embed/>
            </p:oleObj>
          </a:graphicData>
        </a:graphic>
      </p:graphicFrame>
      <p:graphicFrame>
        <p:nvGraphicFramePr>
          <p:cNvPr id="21507" name="Object 3"/>
          <p:cNvGraphicFramePr>
            <a:graphicFrameLocks/>
          </p:cNvGraphicFramePr>
          <p:nvPr/>
        </p:nvGraphicFramePr>
        <p:xfrm>
          <a:off x="0" y="0"/>
          <a:ext cx="1447800" cy="1335088"/>
        </p:xfrm>
        <a:graphic>
          <a:graphicData uri="http://schemas.openxmlformats.org/presentationml/2006/ole">
            <p:oleObj spid="_x0000_s21507" name="Clip" r:id="rId5" imgW="4208040" imgH="3468960" progId="MS_ClipArt_Gallery.5">
              <p:embed/>
            </p:oleObj>
          </a:graphicData>
        </a:graphic>
      </p:graphicFrame>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0" name="Object 2"/>
          <p:cNvGraphicFramePr>
            <a:graphicFrameLocks noChangeAspect="1"/>
          </p:cNvGraphicFramePr>
          <p:nvPr/>
        </p:nvGraphicFramePr>
        <p:xfrm>
          <a:off x="152400" y="671513"/>
          <a:ext cx="8915400" cy="5514975"/>
        </p:xfrm>
        <a:graphic>
          <a:graphicData uri="http://schemas.openxmlformats.org/presentationml/2006/ole">
            <p:oleObj spid="_x0000_s22530" name="Worksheet" r:id="rId4" imgW="5782079" imgH="3486432" progId="Excel.Sheet.8">
              <p:embed/>
            </p:oleObj>
          </a:graphicData>
        </a:graphic>
      </p:graphicFrame>
      <p:sp>
        <p:nvSpPr>
          <p:cNvPr id="22532" name="Line 3"/>
          <p:cNvSpPr>
            <a:spLocks noChangeShapeType="1"/>
          </p:cNvSpPr>
          <p:nvPr/>
        </p:nvSpPr>
        <p:spPr bwMode="auto">
          <a:xfrm flipH="1">
            <a:off x="1879600" y="2667000"/>
            <a:ext cx="1498600" cy="0"/>
          </a:xfrm>
          <a:prstGeom prst="line">
            <a:avLst/>
          </a:prstGeom>
          <a:noFill/>
          <a:ln w="50800">
            <a:solidFill>
              <a:schemeClr val="tx1"/>
            </a:solidFill>
            <a:round/>
            <a:headEnd/>
            <a:tailEnd type="triangle" w="med" len="med"/>
          </a:ln>
        </p:spPr>
        <p:txBody>
          <a:bodyPr wrap="none" anchor="ctr"/>
          <a:lstStyle/>
          <a:p>
            <a:endParaRPr lang="en-US"/>
          </a:p>
        </p:txBody>
      </p:sp>
      <p:sp>
        <p:nvSpPr>
          <p:cNvPr id="212996" name="Rectangle 4"/>
          <p:cNvSpPr>
            <a:spLocks noChangeArrowheads="1"/>
          </p:cNvSpPr>
          <p:nvPr/>
        </p:nvSpPr>
        <p:spPr bwMode="auto">
          <a:xfrm>
            <a:off x="3271838" y="1747838"/>
            <a:ext cx="3743325" cy="1809750"/>
          </a:xfrm>
          <a:prstGeom prst="rect">
            <a:avLst/>
          </a:prstGeom>
          <a:solidFill>
            <a:srgbClr val="FFFF99"/>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800" b="1"/>
              <a:t>These transactions impact the Statement of Cash Flows.</a:t>
            </a:r>
          </a:p>
        </p:txBody>
      </p:sp>
      <p:sp>
        <p:nvSpPr>
          <p:cNvPr id="22534" name="Rectangle 5"/>
          <p:cNvSpPr>
            <a:spLocks noChangeArrowheads="1"/>
          </p:cNvSpPr>
          <p:nvPr/>
        </p:nvSpPr>
        <p:spPr bwMode="auto">
          <a:xfrm>
            <a:off x="990600" y="1389063"/>
            <a:ext cx="838200" cy="4800600"/>
          </a:xfrm>
          <a:prstGeom prst="rect">
            <a:avLst/>
          </a:prstGeom>
          <a:noFill/>
          <a:ln w="57150">
            <a:solidFill>
              <a:schemeClr val="tx1"/>
            </a:solidFill>
            <a:miter lim="800000"/>
            <a:headEnd/>
            <a:tailEnd/>
          </a:ln>
        </p:spPr>
        <p:txBody>
          <a:bodyPr wrap="none" anchor="ctr"/>
          <a:lstStyle/>
          <a:p>
            <a:endParaRPr lang="en-US" sz="1800"/>
          </a:p>
        </p:txBody>
      </p:sp>
      <p:grpSp>
        <p:nvGrpSpPr>
          <p:cNvPr id="2" name="Group 6"/>
          <p:cNvGrpSpPr>
            <a:grpSpLocks/>
          </p:cNvGrpSpPr>
          <p:nvPr/>
        </p:nvGrpSpPr>
        <p:grpSpPr bwMode="auto">
          <a:xfrm>
            <a:off x="3505200" y="4876800"/>
            <a:ext cx="5541963" cy="1382713"/>
            <a:chOff x="2269" y="3072"/>
            <a:chExt cx="3491" cy="871"/>
          </a:xfrm>
        </p:grpSpPr>
        <p:sp>
          <p:nvSpPr>
            <p:cNvPr id="22537" name="Line 7"/>
            <p:cNvSpPr>
              <a:spLocks noChangeShapeType="1"/>
            </p:cNvSpPr>
            <p:nvPr/>
          </p:nvSpPr>
          <p:spPr bwMode="auto">
            <a:xfrm>
              <a:off x="4592" y="3507"/>
              <a:ext cx="784" cy="0"/>
            </a:xfrm>
            <a:prstGeom prst="line">
              <a:avLst/>
            </a:prstGeom>
            <a:noFill/>
            <a:ln w="50800">
              <a:solidFill>
                <a:schemeClr val="tx1"/>
              </a:solidFill>
              <a:round/>
              <a:headEnd/>
              <a:tailEnd type="triangle" w="med" len="med"/>
            </a:ln>
          </p:spPr>
          <p:txBody>
            <a:bodyPr wrap="none" anchor="ctr"/>
            <a:lstStyle/>
            <a:p>
              <a:endParaRPr lang="en-US"/>
            </a:p>
          </p:txBody>
        </p:sp>
        <p:sp>
          <p:nvSpPr>
            <p:cNvPr id="213000" name="Rectangle 8"/>
            <p:cNvSpPr>
              <a:spLocks noChangeArrowheads="1"/>
            </p:cNvSpPr>
            <p:nvPr/>
          </p:nvSpPr>
          <p:spPr bwMode="auto">
            <a:xfrm>
              <a:off x="2269" y="3072"/>
              <a:ext cx="2358" cy="871"/>
            </a:xfrm>
            <a:prstGeom prst="rect">
              <a:avLst/>
            </a:prstGeom>
            <a:solidFill>
              <a:srgbClr val="C8FEC8"/>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800" b="1"/>
                <a:t>These transactions impact the Income Statement.</a:t>
              </a:r>
            </a:p>
          </p:txBody>
        </p:sp>
        <p:sp>
          <p:nvSpPr>
            <p:cNvPr id="22539" name="Rectangle 9"/>
            <p:cNvSpPr>
              <a:spLocks noChangeArrowheads="1"/>
            </p:cNvSpPr>
            <p:nvPr/>
          </p:nvSpPr>
          <p:spPr bwMode="auto">
            <a:xfrm>
              <a:off x="5136" y="3120"/>
              <a:ext cx="624" cy="768"/>
            </a:xfrm>
            <a:prstGeom prst="rect">
              <a:avLst/>
            </a:prstGeom>
            <a:noFill/>
            <a:ln w="57150">
              <a:solidFill>
                <a:schemeClr val="tx1"/>
              </a:solidFill>
              <a:miter lim="800000"/>
              <a:headEnd/>
              <a:tailEnd/>
            </a:ln>
          </p:spPr>
          <p:txBody>
            <a:bodyPr wrap="none" anchor="ctr"/>
            <a:lstStyle/>
            <a:p>
              <a:endParaRPr lang="en-US" sz="1800"/>
            </a:p>
          </p:txBody>
        </p:sp>
      </p:grpSp>
      <p:sp>
        <p:nvSpPr>
          <p:cNvPr id="213002" name="Rectangle 10"/>
          <p:cNvSpPr>
            <a:spLocks noChangeArrowheads="1"/>
          </p:cNvSpPr>
          <p:nvPr/>
        </p:nvSpPr>
        <p:spPr bwMode="auto">
          <a:xfrm>
            <a:off x="1447800" y="36513"/>
            <a:ext cx="7696200" cy="1335087"/>
          </a:xfrm>
          <a:prstGeom prst="rect">
            <a:avLst/>
          </a:prstGeom>
          <a:solidFill>
            <a:srgbClr val="005400"/>
          </a:solidFill>
          <a:ln w="12700">
            <a:solidFill>
              <a:srgbClr val="FCFEB9"/>
            </a:solidFill>
            <a:miter lim="800000"/>
            <a:headEnd/>
            <a:tailEnd/>
          </a:ln>
        </p:spPr>
        <p:txBody>
          <a:bodyPr lIns="90488" tIns="44450" rIns="90488" bIns="44450">
            <a:spAutoFit/>
          </a:bodyPr>
          <a:lstStyle/>
          <a:p>
            <a:pPr algn="ctr"/>
            <a:r>
              <a:rPr lang="en-US" sz="2700" b="1">
                <a:solidFill>
                  <a:srgbClr val="FFFFFF"/>
                </a:solidFill>
              </a:rPr>
              <a:t>Let’s prepare the Income Statement and Statement of Cash Flows for JJ’s Lawn Care Service for the month ending May 31, 2009. </a:t>
            </a:r>
          </a:p>
        </p:txBody>
      </p:sp>
      <p:graphicFrame>
        <p:nvGraphicFramePr>
          <p:cNvPr id="22531" name="Object 3"/>
          <p:cNvGraphicFramePr>
            <a:graphicFrameLocks/>
          </p:cNvGraphicFramePr>
          <p:nvPr/>
        </p:nvGraphicFramePr>
        <p:xfrm>
          <a:off x="0" y="0"/>
          <a:ext cx="1447800" cy="1335088"/>
        </p:xfrm>
        <a:graphic>
          <a:graphicData uri="http://schemas.openxmlformats.org/presentationml/2006/ole">
            <p:oleObj spid="_x0000_s22531" name="Clip" r:id="rId5" imgW="4208040" imgH="3468960" progId="MS_ClipArt_Gallery.5">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13002"/>
                                        </p:tgtEl>
                                        <p:attrNameLst>
                                          <p:attrName>style.visibility</p:attrName>
                                        </p:attrNameLst>
                                      </p:cBhvr>
                                      <p:to>
                                        <p:strVal val="visible"/>
                                      </p:to>
                                    </p:set>
                                    <p:anim calcmode="lin" valueType="num">
                                      <p:cBhvr additive="base">
                                        <p:cTn id="12" dur="500" fill="hold"/>
                                        <p:tgtEl>
                                          <p:spTgt spid="213002"/>
                                        </p:tgtEl>
                                        <p:attrNameLst>
                                          <p:attrName>ppt_x</p:attrName>
                                        </p:attrNameLst>
                                      </p:cBhvr>
                                      <p:tavLst>
                                        <p:tav tm="0">
                                          <p:val>
                                            <p:strVal val="0-#ppt_w/2"/>
                                          </p:val>
                                        </p:tav>
                                        <p:tav tm="100000">
                                          <p:val>
                                            <p:strVal val="#ppt_x"/>
                                          </p:val>
                                        </p:tav>
                                      </p:tavLst>
                                    </p:anim>
                                    <p:anim calcmode="lin" valueType="num">
                                      <p:cBhvr additive="base">
                                        <p:cTn id="13" dur="500" fill="hold"/>
                                        <p:tgtEl>
                                          <p:spTgt spid="2130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3002"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p:cNvGraphicFramePr>
          <p:nvPr/>
        </p:nvGraphicFramePr>
        <p:xfrm>
          <a:off x="1382713" y="812800"/>
          <a:ext cx="7218362" cy="4521200"/>
        </p:xfrm>
        <a:graphic>
          <a:graphicData uri="http://schemas.openxmlformats.org/presentationml/2006/ole">
            <p:oleObj spid="_x0000_s23554" name="Worksheet" r:id="rId4" imgW="2619314" imgH="1685995" progId="Excel.Sheet.8">
              <p:embed/>
            </p:oleObj>
          </a:graphicData>
        </a:graphic>
      </p:graphicFrame>
      <p:sp>
        <p:nvSpPr>
          <p:cNvPr id="215043" name="Rectangle 3"/>
          <p:cNvSpPr>
            <a:spLocks noChangeArrowheads="1"/>
          </p:cNvSpPr>
          <p:nvPr/>
        </p:nvSpPr>
        <p:spPr bwMode="auto">
          <a:xfrm>
            <a:off x="1143000" y="5405438"/>
            <a:ext cx="7696200" cy="955675"/>
          </a:xfrm>
          <a:prstGeom prst="rect">
            <a:avLst/>
          </a:prstGeom>
          <a:solidFill>
            <a:srgbClr val="FFE4AD"/>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800" b="1" dirty="0"/>
              <a:t>Investments by and payments to the owners are </a:t>
            </a:r>
            <a:r>
              <a:rPr lang="en-US" sz="2800" b="1" dirty="0">
                <a:solidFill>
                  <a:srgbClr val="FC0128"/>
                </a:solidFill>
              </a:rPr>
              <a:t>not</a:t>
            </a:r>
            <a:r>
              <a:rPr lang="en-US" sz="2800" b="1" dirty="0"/>
              <a:t> included on the Income Statement.</a:t>
            </a:r>
          </a:p>
        </p:txBody>
      </p:sp>
      <p:graphicFrame>
        <p:nvGraphicFramePr>
          <p:cNvPr id="23555" name="Object 3"/>
          <p:cNvGraphicFramePr>
            <a:graphicFrameLocks/>
          </p:cNvGraphicFramePr>
          <p:nvPr/>
        </p:nvGraphicFramePr>
        <p:xfrm>
          <a:off x="1066800" y="457200"/>
          <a:ext cx="1447800" cy="1335088"/>
        </p:xfrm>
        <a:graphic>
          <a:graphicData uri="http://schemas.openxmlformats.org/presentationml/2006/ole">
            <p:oleObj spid="_x0000_s23555" name="Clip" r:id="rId5" imgW="4208040" imgH="3468960" progId="MS_ClipArt_Gallery.5">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15043"/>
                                        </p:tgtEl>
                                        <p:attrNameLst>
                                          <p:attrName>style.visibility</p:attrName>
                                        </p:attrNameLst>
                                      </p:cBhvr>
                                      <p:to>
                                        <p:strVal val="visible"/>
                                      </p:to>
                                    </p:set>
                                    <p:animEffect transition="in" filter="barn(inHorizontal)">
                                      <p:cBhvr>
                                        <p:cTn id="7" dur="500"/>
                                        <p:tgtEl>
                                          <p:spTgt spid="2150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43"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2"/>
          <p:cNvGraphicFramePr>
            <a:graphicFrameLocks/>
          </p:cNvGraphicFramePr>
          <p:nvPr/>
        </p:nvGraphicFramePr>
        <p:xfrm>
          <a:off x="1219200" y="533400"/>
          <a:ext cx="7772400" cy="6019800"/>
        </p:xfrm>
        <a:graphic>
          <a:graphicData uri="http://schemas.openxmlformats.org/presentationml/2006/ole">
            <p:oleObj spid="_x0000_s24578" name="Worksheet" r:id="rId4" imgW="4143392" imgH="3019269" progId="Excel.Sheet.8">
              <p:embed/>
            </p:oleObj>
          </a:graphicData>
        </a:graphic>
      </p:graphicFrame>
      <p:graphicFrame>
        <p:nvGraphicFramePr>
          <p:cNvPr id="24579" name="Object 3"/>
          <p:cNvGraphicFramePr>
            <a:graphicFrameLocks/>
          </p:cNvGraphicFramePr>
          <p:nvPr/>
        </p:nvGraphicFramePr>
        <p:xfrm>
          <a:off x="1295400" y="76200"/>
          <a:ext cx="1447800" cy="1335088"/>
        </p:xfrm>
        <a:graphic>
          <a:graphicData uri="http://schemas.openxmlformats.org/presentationml/2006/ole">
            <p:oleObj spid="_x0000_s24579" name="Clip" r:id="rId5" imgW="4208040" imgH="3468960" progId="MS_ClipArt_Gallery.5">
              <p:embed/>
            </p:oleObj>
          </a:graphicData>
        </a:graphic>
      </p:graphicFrame>
    </p:spTree>
  </p:cSld>
  <p:clrMapOvr>
    <a:masterClrMapping/>
  </p:clrMapOvr>
  <p:transition>
    <p:zoom dir="in"/>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4"/>
          <p:cNvGraphicFramePr>
            <a:graphicFrameLocks/>
          </p:cNvGraphicFramePr>
          <p:nvPr/>
        </p:nvGraphicFramePr>
        <p:xfrm>
          <a:off x="1219200" y="533400"/>
          <a:ext cx="7772400" cy="6019800"/>
        </p:xfrm>
        <a:graphic>
          <a:graphicData uri="http://schemas.openxmlformats.org/presentationml/2006/ole">
            <p:oleObj spid="_x0000_s25602" name="Worksheet" r:id="rId4" imgW="4143392" imgH="3019269" progId="Excel.Sheet.8">
              <p:embed/>
            </p:oleObj>
          </a:graphicData>
        </a:graphic>
      </p:graphicFrame>
      <p:graphicFrame>
        <p:nvGraphicFramePr>
          <p:cNvPr id="25603" name="Object 5"/>
          <p:cNvGraphicFramePr>
            <a:graphicFrameLocks/>
          </p:cNvGraphicFramePr>
          <p:nvPr/>
        </p:nvGraphicFramePr>
        <p:xfrm>
          <a:off x="1295400" y="76200"/>
          <a:ext cx="1447800" cy="1335088"/>
        </p:xfrm>
        <a:graphic>
          <a:graphicData uri="http://schemas.openxmlformats.org/presentationml/2006/ole">
            <p:oleObj spid="_x0000_s25603" name="Clip" r:id="rId5" imgW="4208040" imgH="3468960" progId="MS_ClipArt_Gallery.5">
              <p:embed/>
            </p:oleObj>
          </a:graphicData>
        </a:graphic>
      </p:graphicFrame>
      <p:sp>
        <p:nvSpPr>
          <p:cNvPr id="219139" name="Rectangle 3"/>
          <p:cNvSpPr>
            <a:spLocks noChangeArrowheads="1"/>
          </p:cNvSpPr>
          <p:nvPr/>
        </p:nvSpPr>
        <p:spPr bwMode="auto">
          <a:xfrm>
            <a:off x="1133475" y="2855913"/>
            <a:ext cx="7858125" cy="1563687"/>
          </a:xfrm>
          <a:prstGeom prst="rect">
            <a:avLst/>
          </a:prstGeom>
          <a:solidFill>
            <a:srgbClr val="FFFF99"/>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3200" b="1"/>
              <a:t>Operating activities include the cash effects of revenue and expense transactions.</a:t>
            </a:r>
          </a:p>
        </p:txBody>
      </p:sp>
    </p:spTree>
  </p:cSld>
  <p:clrMapOvr>
    <a:masterClrMapping/>
  </p:clrMapOvr>
  <p:transition>
    <p:zoom dir="in"/>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4"/>
          <p:cNvGraphicFramePr>
            <a:graphicFrameLocks/>
          </p:cNvGraphicFramePr>
          <p:nvPr/>
        </p:nvGraphicFramePr>
        <p:xfrm>
          <a:off x="1219200" y="533400"/>
          <a:ext cx="7772400" cy="6019800"/>
        </p:xfrm>
        <a:graphic>
          <a:graphicData uri="http://schemas.openxmlformats.org/presentationml/2006/ole">
            <p:oleObj spid="_x0000_s26626" name="Worksheet" r:id="rId4" imgW="4143392" imgH="3019269" progId="Excel.Sheet.8">
              <p:embed/>
            </p:oleObj>
          </a:graphicData>
        </a:graphic>
      </p:graphicFrame>
      <p:graphicFrame>
        <p:nvGraphicFramePr>
          <p:cNvPr id="26627" name="Object 5"/>
          <p:cNvGraphicFramePr>
            <a:graphicFrameLocks/>
          </p:cNvGraphicFramePr>
          <p:nvPr/>
        </p:nvGraphicFramePr>
        <p:xfrm>
          <a:off x="1295400" y="76200"/>
          <a:ext cx="1447800" cy="1335088"/>
        </p:xfrm>
        <a:graphic>
          <a:graphicData uri="http://schemas.openxmlformats.org/presentationml/2006/ole">
            <p:oleObj spid="_x0000_s26627" name="Clip" r:id="rId5" imgW="4208040" imgH="3468960" progId="MS_ClipArt_Gallery.5">
              <p:embed/>
            </p:oleObj>
          </a:graphicData>
        </a:graphic>
      </p:graphicFrame>
      <p:sp>
        <p:nvSpPr>
          <p:cNvPr id="221187" name="Rectangle 3"/>
          <p:cNvSpPr>
            <a:spLocks noChangeArrowheads="1"/>
          </p:cNvSpPr>
          <p:nvPr/>
        </p:nvSpPr>
        <p:spPr bwMode="auto">
          <a:xfrm>
            <a:off x="1133475" y="4727575"/>
            <a:ext cx="7858125" cy="1563688"/>
          </a:xfrm>
          <a:prstGeom prst="rect">
            <a:avLst/>
          </a:prstGeom>
          <a:solidFill>
            <a:srgbClr val="FFFF99"/>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3200" b="1"/>
              <a:t>Investing activities include the cash effects of purchasing and selling assets.</a:t>
            </a:r>
          </a:p>
        </p:txBody>
      </p:sp>
    </p:spTree>
  </p:cSld>
  <p:clrMapOvr>
    <a:masterClrMapping/>
  </p:clrMapOvr>
  <p:transition>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4"/>
          <p:cNvGraphicFramePr>
            <a:graphicFrameLocks/>
          </p:cNvGraphicFramePr>
          <p:nvPr/>
        </p:nvGraphicFramePr>
        <p:xfrm>
          <a:off x="1219200" y="533400"/>
          <a:ext cx="7772400" cy="6019800"/>
        </p:xfrm>
        <a:graphic>
          <a:graphicData uri="http://schemas.openxmlformats.org/presentationml/2006/ole">
            <p:oleObj spid="_x0000_s27650" name="Worksheet" r:id="rId4" imgW="4143392" imgH="3019269" progId="Excel.Sheet.8">
              <p:embed/>
            </p:oleObj>
          </a:graphicData>
        </a:graphic>
      </p:graphicFrame>
      <p:graphicFrame>
        <p:nvGraphicFramePr>
          <p:cNvPr id="27651" name="Object 5"/>
          <p:cNvGraphicFramePr>
            <a:graphicFrameLocks/>
          </p:cNvGraphicFramePr>
          <p:nvPr/>
        </p:nvGraphicFramePr>
        <p:xfrm>
          <a:off x="1295400" y="76200"/>
          <a:ext cx="1447800" cy="1335088"/>
        </p:xfrm>
        <a:graphic>
          <a:graphicData uri="http://schemas.openxmlformats.org/presentationml/2006/ole">
            <p:oleObj spid="_x0000_s27651" name="Clip" r:id="rId5" imgW="4208040" imgH="3468960" progId="MS_ClipArt_Gallery.5">
              <p:embed/>
            </p:oleObj>
          </a:graphicData>
        </a:graphic>
      </p:graphicFrame>
      <p:sp>
        <p:nvSpPr>
          <p:cNvPr id="223235" name="Rectangle 3"/>
          <p:cNvSpPr>
            <a:spLocks noChangeArrowheads="1"/>
          </p:cNvSpPr>
          <p:nvPr/>
        </p:nvSpPr>
        <p:spPr bwMode="auto">
          <a:xfrm>
            <a:off x="1143000" y="3084513"/>
            <a:ext cx="7858125" cy="1563687"/>
          </a:xfrm>
          <a:prstGeom prst="rect">
            <a:avLst/>
          </a:prstGeom>
          <a:solidFill>
            <a:srgbClr val="FFFF99"/>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3200" b="1"/>
              <a:t>Financing activities include the cash effects of transactions with the owners and creditors.</a:t>
            </a:r>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3886200" y="1671638"/>
            <a:ext cx="5186363" cy="2236787"/>
            <a:chOff x="2448" y="1053"/>
            <a:chExt cx="3267" cy="1409"/>
          </a:xfrm>
        </p:grpSpPr>
        <p:sp>
          <p:nvSpPr>
            <p:cNvPr id="2059" name="Rectangle 4"/>
            <p:cNvSpPr>
              <a:spLocks noChangeArrowheads="1"/>
            </p:cNvSpPr>
            <p:nvPr/>
          </p:nvSpPr>
          <p:spPr bwMode="auto">
            <a:xfrm>
              <a:off x="3837" y="1053"/>
              <a:ext cx="1878" cy="1409"/>
            </a:xfrm>
            <a:prstGeom prst="rect">
              <a:avLst/>
            </a:prstGeom>
            <a:solidFill>
              <a:srgbClr val="C0FEF9"/>
            </a:solidFill>
            <a:ln w="12700">
              <a:solidFill>
                <a:schemeClr val="tx1"/>
              </a:solidFill>
              <a:miter lim="800000"/>
              <a:headEnd/>
              <a:tailEnd/>
            </a:ln>
          </p:spPr>
          <p:txBody>
            <a:bodyPr lIns="90488" tIns="44450" rIns="90488" bIns="44450">
              <a:spAutoFit/>
            </a:bodyPr>
            <a:lstStyle/>
            <a:p>
              <a:pPr algn="ctr"/>
              <a:r>
                <a:rPr lang="en-US" sz="2800" b="1"/>
                <a:t>Describes where the enterprise stands </a:t>
              </a:r>
              <a:r>
                <a:rPr lang="en-US" sz="2800" b="1">
                  <a:solidFill>
                    <a:srgbClr val="FC0128"/>
                  </a:solidFill>
                </a:rPr>
                <a:t>at a specific date</a:t>
              </a:r>
              <a:r>
                <a:rPr lang="en-US" sz="2800" b="1"/>
                <a:t>.</a:t>
              </a:r>
            </a:p>
          </p:txBody>
        </p:sp>
        <p:sp>
          <p:nvSpPr>
            <p:cNvPr id="2060" name="Line 5"/>
            <p:cNvSpPr>
              <a:spLocks noChangeShapeType="1"/>
            </p:cNvSpPr>
            <p:nvPr/>
          </p:nvSpPr>
          <p:spPr bwMode="auto">
            <a:xfrm>
              <a:off x="2448" y="1344"/>
              <a:ext cx="1392" cy="0"/>
            </a:xfrm>
            <a:prstGeom prst="line">
              <a:avLst/>
            </a:prstGeom>
            <a:noFill/>
            <a:ln w="50800">
              <a:solidFill>
                <a:schemeClr val="tx1"/>
              </a:solidFill>
              <a:round/>
              <a:headEnd/>
              <a:tailEnd type="triangle" w="med" len="med"/>
            </a:ln>
          </p:spPr>
          <p:txBody>
            <a:bodyPr/>
            <a:lstStyle/>
            <a:p>
              <a:endParaRPr lang="en-US"/>
            </a:p>
          </p:txBody>
        </p:sp>
      </p:grpSp>
      <p:grpSp>
        <p:nvGrpSpPr>
          <p:cNvPr id="2054" name="Group 6"/>
          <p:cNvGrpSpPr>
            <a:grpSpLocks/>
          </p:cNvGrpSpPr>
          <p:nvPr/>
        </p:nvGrpSpPr>
        <p:grpSpPr bwMode="auto">
          <a:xfrm>
            <a:off x="914400" y="1616075"/>
            <a:ext cx="5257800" cy="4913313"/>
            <a:chOff x="336" y="1018"/>
            <a:chExt cx="3312" cy="3095"/>
          </a:xfrm>
        </p:grpSpPr>
        <p:graphicFrame>
          <p:nvGraphicFramePr>
            <p:cNvPr id="2050" name="Object 2"/>
            <p:cNvGraphicFramePr>
              <a:graphicFrameLocks/>
            </p:cNvGraphicFramePr>
            <p:nvPr/>
          </p:nvGraphicFramePr>
          <p:xfrm>
            <a:off x="336" y="1018"/>
            <a:ext cx="2592" cy="2306"/>
          </p:xfrm>
          <a:graphic>
            <a:graphicData uri="http://schemas.openxmlformats.org/presentationml/2006/ole">
              <p:oleObj spid="_x0000_s2050" name="Microsoft ClipArt Gallery" r:id="rId4" imgW="5354280" imgH="4760640" progId="MS_ClipArt_Gallery">
                <p:embed/>
              </p:oleObj>
            </a:graphicData>
          </a:graphic>
        </p:graphicFrame>
        <p:graphicFrame>
          <p:nvGraphicFramePr>
            <p:cNvPr id="2051" name="Object 3"/>
            <p:cNvGraphicFramePr>
              <a:graphicFrameLocks/>
            </p:cNvGraphicFramePr>
            <p:nvPr/>
          </p:nvGraphicFramePr>
          <p:xfrm>
            <a:off x="672" y="1450"/>
            <a:ext cx="2592" cy="2306"/>
          </p:xfrm>
          <a:graphic>
            <a:graphicData uri="http://schemas.openxmlformats.org/presentationml/2006/ole">
              <p:oleObj spid="_x0000_s2051" name="Microsoft ClipArt Gallery" r:id="rId5" imgW="5354280" imgH="4760640" progId="MS_ClipArt_Gallery">
                <p:embed/>
              </p:oleObj>
            </a:graphicData>
          </a:graphic>
        </p:graphicFrame>
        <p:sp>
          <p:nvSpPr>
            <p:cNvPr id="2056" name="Rectangle 9"/>
            <p:cNvSpPr>
              <a:spLocks noChangeArrowheads="1"/>
            </p:cNvSpPr>
            <p:nvPr/>
          </p:nvSpPr>
          <p:spPr bwMode="auto">
            <a:xfrm>
              <a:off x="903" y="1652"/>
              <a:ext cx="1491"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chemeClr val="accent1"/>
                  </a:solidFill>
                </a:rPr>
                <a:t>Income Statement</a:t>
              </a:r>
            </a:p>
          </p:txBody>
        </p:sp>
        <p:sp>
          <p:nvSpPr>
            <p:cNvPr id="2057" name="Rectangle 10"/>
            <p:cNvSpPr>
              <a:spLocks noChangeArrowheads="1"/>
            </p:cNvSpPr>
            <p:nvPr/>
          </p:nvSpPr>
          <p:spPr bwMode="auto">
            <a:xfrm>
              <a:off x="567" y="1220"/>
              <a:ext cx="1208" cy="248"/>
            </a:xfrm>
            <a:prstGeom prst="rect">
              <a:avLst/>
            </a:prstGeom>
            <a:solidFill>
              <a:srgbClr val="C0FEF9"/>
            </a:solidFill>
            <a:ln w="12700">
              <a:noFill/>
              <a:miter lim="800000"/>
              <a:headEnd/>
              <a:tailEnd/>
            </a:ln>
          </p:spPr>
          <p:txBody>
            <a:bodyPr wrap="none" lIns="90488" tIns="44450" rIns="90488" bIns="44450">
              <a:spAutoFit/>
            </a:bodyPr>
            <a:lstStyle/>
            <a:p>
              <a:r>
                <a:rPr lang="en-US" b="1">
                  <a:solidFill>
                    <a:schemeClr val="accent1"/>
                  </a:solidFill>
                </a:rPr>
                <a:t>Balance Sheet</a:t>
              </a:r>
            </a:p>
          </p:txBody>
        </p:sp>
        <p:graphicFrame>
          <p:nvGraphicFramePr>
            <p:cNvPr id="2052" name="Object 4"/>
            <p:cNvGraphicFramePr>
              <a:graphicFrameLocks/>
            </p:cNvGraphicFramePr>
            <p:nvPr/>
          </p:nvGraphicFramePr>
          <p:xfrm>
            <a:off x="1056" y="1882"/>
            <a:ext cx="2592" cy="2231"/>
          </p:xfrm>
          <a:graphic>
            <a:graphicData uri="http://schemas.openxmlformats.org/presentationml/2006/ole">
              <p:oleObj spid="_x0000_s2052" name="Microsoft ClipArt Gallery" r:id="rId6" imgW="5354280" imgH="4760640" progId="MS_ClipArt_Gallery">
                <p:embed/>
              </p:oleObj>
            </a:graphicData>
          </a:graphic>
        </p:graphicFrame>
        <p:sp>
          <p:nvSpPr>
            <p:cNvPr id="2058" name="Rectangle 12"/>
            <p:cNvSpPr>
              <a:spLocks noChangeArrowheads="1"/>
            </p:cNvSpPr>
            <p:nvPr/>
          </p:nvSpPr>
          <p:spPr bwMode="auto">
            <a:xfrm>
              <a:off x="1287" y="2091"/>
              <a:ext cx="1925" cy="238"/>
            </a:xfrm>
            <a:prstGeom prst="rect">
              <a:avLst/>
            </a:prstGeom>
            <a:solidFill>
              <a:srgbClr val="FFFFFF"/>
            </a:solidFill>
            <a:ln w="12700">
              <a:noFill/>
              <a:miter lim="800000"/>
              <a:headEnd/>
              <a:tailEnd/>
            </a:ln>
          </p:spPr>
          <p:txBody>
            <a:bodyPr wrap="none" lIns="90488" tIns="44450" rIns="90488" bIns="44450">
              <a:spAutoFit/>
            </a:bodyPr>
            <a:lstStyle/>
            <a:p>
              <a:r>
                <a:rPr lang="en-US" sz="1900" b="1">
                  <a:solidFill>
                    <a:schemeClr val="accent1"/>
                  </a:solidFill>
                </a:rPr>
                <a:t>Statement of Cash Flows</a:t>
              </a:r>
            </a:p>
          </p:txBody>
        </p:sp>
      </p:grpSp>
      <p:sp>
        <p:nvSpPr>
          <p:cNvPr id="14" name="AutoShape 9"/>
          <p:cNvSpPr>
            <a:spLocks noGrp="1" noChangeArrowheads="1"/>
          </p:cNvSpPr>
          <p:nvPr>
            <p:ph type="title"/>
          </p:nvPr>
        </p:nvSpPr>
        <p:spPr/>
        <p:txBody>
          <a:bodyPr>
            <a:noAutofit/>
          </a:bodyPr>
          <a:lstStyle/>
          <a:p>
            <a:pPr>
              <a:defRPr/>
            </a:pPr>
            <a:r>
              <a:rPr lang="en-US" dirty="0"/>
              <a:t>Introduction to Financial Statements</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674" name="Object 2"/>
          <p:cNvGraphicFramePr>
            <a:graphicFrameLocks noChangeAspect="1"/>
          </p:cNvGraphicFramePr>
          <p:nvPr/>
        </p:nvGraphicFramePr>
        <p:xfrm>
          <a:off x="152400" y="1190625"/>
          <a:ext cx="8534400" cy="5278438"/>
        </p:xfrm>
        <a:graphic>
          <a:graphicData uri="http://schemas.openxmlformats.org/presentationml/2006/ole">
            <p:oleObj spid="_x0000_s28674" name="Worksheet" r:id="rId4" imgW="5782079" imgH="3486432" progId="Excel.Sheet.8">
              <p:embed/>
            </p:oleObj>
          </a:graphicData>
        </a:graphic>
      </p:graphicFrame>
      <p:sp>
        <p:nvSpPr>
          <p:cNvPr id="28676" name="Rectangle 3"/>
          <p:cNvSpPr>
            <a:spLocks noChangeArrowheads="1"/>
          </p:cNvSpPr>
          <p:nvPr/>
        </p:nvSpPr>
        <p:spPr bwMode="auto">
          <a:xfrm>
            <a:off x="1295400" y="142875"/>
            <a:ext cx="7696200" cy="923925"/>
          </a:xfrm>
          <a:prstGeom prst="rect">
            <a:avLst/>
          </a:prstGeom>
          <a:solidFill>
            <a:srgbClr val="005400"/>
          </a:solidFill>
          <a:ln w="12700">
            <a:solidFill>
              <a:srgbClr val="FCFEB9"/>
            </a:solidFill>
            <a:miter lim="800000"/>
            <a:headEnd/>
            <a:tailEnd/>
          </a:ln>
        </p:spPr>
        <p:txBody>
          <a:bodyPr lIns="90488" tIns="44450" rIns="90488" bIns="44450">
            <a:spAutoFit/>
          </a:bodyPr>
          <a:lstStyle/>
          <a:p>
            <a:pPr algn="ctr"/>
            <a:r>
              <a:rPr lang="en-US" sz="2700" b="1">
                <a:solidFill>
                  <a:srgbClr val="FFFFFF"/>
                </a:solidFill>
              </a:rPr>
              <a:t>Now, let’s prepare the Balance Sheet for JJ’s Lawn Care Service for May 31, 2009. </a:t>
            </a:r>
          </a:p>
        </p:txBody>
      </p:sp>
      <p:graphicFrame>
        <p:nvGraphicFramePr>
          <p:cNvPr id="28675" name="Object 3"/>
          <p:cNvGraphicFramePr>
            <a:graphicFrameLocks/>
          </p:cNvGraphicFramePr>
          <p:nvPr/>
        </p:nvGraphicFramePr>
        <p:xfrm>
          <a:off x="0" y="519113"/>
          <a:ext cx="1447800" cy="1335087"/>
        </p:xfrm>
        <a:graphic>
          <a:graphicData uri="http://schemas.openxmlformats.org/presentationml/2006/ole">
            <p:oleObj spid="_x0000_s28675" name="Clip" r:id="rId5" imgW="4208040" imgH="3468960" progId="MS_ClipArt_Gallery.5">
              <p:embed/>
            </p:oleObj>
          </a:graphicData>
        </a:graphic>
      </p:graphicFrame>
      <p:sp>
        <p:nvSpPr>
          <p:cNvPr id="28677" name="Rectangle 5"/>
          <p:cNvSpPr>
            <a:spLocks noChangeArrowheads="1"/>
          </p:cNvSpPr>
          <p:nvPr/>
        </p:nvSpPr>
        <p:spPr bwMode="auto">
          <a:xfrm>
            <a:off x="914400" y="6019800"/>
            <a:ext cx="7772400" cy="381000"/>
          </a:xfrm>
          <a:prstGeom prst="rect">
            <a:avLst/>
          </a:prstGeom>
          <a:noFill/>
          <a:ln w="57150">
            <a:solidFill>
              <a:schemeClr val="tx1"/>
            </a:solidFill>
            <a:miter lim="800000"/>
            <a:headEnd/>
            <a:tailEnd/>
          </a:ln>
        </p:spPr>
        <p:txBody>
          <a:bodyPr wrap="none" anchor="ctr"/>
          <a:lstStyle/>
          <a:p>
            <a:endParaRPr lang="en-US" sz="1800"/>
          </a:p>
        </p:txBody>
      </p:sp>
      <p:sp>
        <p:nvSpPr>
          <p:cNvPr id="225286" name="Rectangle 6"/>
          <p:cNvSpPr>
            <a:spLocks noChangeArrowheads="1"/>
          </p:cNvSpPr>
          <p:nvPr/>
        </p:nvSpPr>
        <p:spPr bwMode="auto">
          <a:xfrm>
            <a:off x="3157538" y="4100513"/>
            <a:ext cx="3743325" cy="1382712"/>
          </a:xfrm>
          <a:prstGeom prst="rect">
            <a:avLst/>
          </a:prstGeom>
          <a:solidFill>
            <a:srgbClr val="C8FEC8"/>
          </a:solidFill>
          <a:ln w="12700">
            <a:solidFill>
              <a:schemeClr val="tx1"/>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800" b="1"/>
              <a:t>These balances will appear on the Balance Sheet.</a:t>
            </a:r>
          </a:p>
        </p:txBody>
      </p:sp>
      <p:cxnSp>
        <p:nvCxnSpPr>
          <p:cNvPr id="28679" name="AutoShape 7"/>
          <p:cNvCxnSpPr>
            <a:cxnSpLocks noChangeShapeType="1"/>
            <a:stCxn id="225286" idx="2"/>
            <a:endCxn id="28677" idx="0"/>
          </p:cNvCxnSpPr>
          <p:nvPr/>
        </p:nvCxnSpPr>
        <p:spPr bwMode="auto">
          <a:xfrm flipH="1">
            <a:off x="4800600" y="5483225"/>
            <a:ext cx="228600" cy="508000"/>
          </a:xfrm>
          <a:prstGeom prst="straightConnector1">
            <a:avLst/>
          </a:prstGeom>
          <a:noFill/>
          <a:ln w="57150">
            <a:solidFill>
              <a:schemeClr val="tx1"/>
            </a:solidFill>
            <a:round/>
            <a:headEnd/>
            <a:tailEnd type="triangle" w="med" len="med"/>
          </a:ln>
        </p:spPr>
      </p:cxnSp>
    </p:spTree>
  </p:cSld>
  <p:clrMapOvr>
    <a:masterClrMapping/>
  </p:clrMapOvr>
  <p:transition>
    <p:zoom dir="in"/>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1143000" y="1435100"/>
          <a:ext cx="7848600" cy="3292475"/>
        </p:xfrm>
        <a:graphic>
          <a:graphicData uri="http://schemas.openxmlformats.org/presentationml/2006/ole">
            <p:oleObj spid="_x0000_s29698" name="Worksheet" r:id="rId4" imgW="4133953" imgH="1733702" progId="Excel.Sheet.8">
              <p:embed/>
            </p:oleObj>
          </a:graphicData>
        </a:graphic>
      </p:graphicFrame>
      <p:sp>
        <p:nvSpPr>
          <p:cNvPr id="227331" name="Rectangle 3"/>
          <p:cNvSpPr>
            <a:spLocks noChangeArrowheads="1"/>
          </p:cNvSpPr>
          <p:nvPr/>
        </p:nvSpPr>
        <p:spPr bwMode="auto">
          <a:xfrm>
            <a:off x="1657350" y="4876800"/>
            <a:ext cx="7105650" cy="1466850"/>
          </a:xfrm>
          <a:prstGeom prst="rect">
            <a:avLst/>
          </a:prstGeom>
          <a:solidFill>
            <a:srgbClr val="DBFFB8"/>
          </a:solidFill>
          <a:ln w="12700">
            <a:solidFill>
              <a:schemeClr val="tx1"/>
            </a:solidFill>
            <a:miter lim="800000"/>
            <a:headEnd/>
            <a:tailEnd/>
          </a:ln>
          <a:effectLst>
            <a:outerShdw dist="89803" dir="2700000" algn="ctr" rotWithShape="0">
              <a:schemeClr val="tx1"/>
            </a:outerShdw>
          </a:effectLst>
        </p:spPr>
        <p:txBody>
          <a:bodyPr wrap="none" lIns="90488" tIns="44450" rIns="90488" bIns="44450" anchor="ctr"/>
          <a:lstStyle/>
          <a:p>
            <a:pPr>
              <a:defRPr/>
            </a:pPr>
            <a:r>
              <a:rPr lang="en-US" sz="2800" b="1">
                <a:solidFill>
                  <a:srgbClr val="037C03"/>
                </a:solidFill>
              </a:rPr>
              <a:t>   Assets  =  Liabilities  +  Owners’ Equity</a:t>
            </a:r>
          </a:p>
          <a:p>
            <a:pPr>
              <a:defRPr/>
            </a:pPr>
            <a:endParaRPr lang="en-US" sz="2800" b="1">
              <a:solidFill>
                <a:srgbClr val="037C03"/>
              </a:solidFill>
            </a:endParaRPr>
          </a:p>
          <a:p>
            <a:pPr>
              <a:defRPr/>
            </a:pPr>
            <a:r>
              <a:rPr lang="en-US" sz="2800" b="1">
                <a:solidFill>
                  <a:srgbClr val="037C03"/>
                </a:solidFill>
              </a:rPr>
              <a:t>$21,850  =     $13,150    +       $8,700</a:t>
            </a:r>
          </a:p>
        </p:txBody>
      </p:sp>
      <p:graphicFrame>
        <p:nvGraphicFramePr>
          <p:cNvPr id="29699" name="Object 3"/>
          <p:cNvGraphicFramePr>
            <a:graphicFrameLocks/>
          </p:cNvGraphicFramePr>
          <p:nvPr/>
        </p:nvGraphicFramePr>
        <p:xfrm>
          <a:off x="1295400" y="1027113"/>
          <a:ext cx="1447800" cy="1335087"/>
        </p:xfrm>
        <a:graphic>
          <a:graphicData uri="http://schemas.openxmlformats.org/presentationml/2006/ole">
            <p:oleObj spid="_x0000_s29699" name="Clip" r:id="rId5" imgW="4208040" imgH="3468960" progId="MS_ClipArt_Gallery.5">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27331"/>
                                        </p:tgtEl>
                                        <p:attrNameLst>
                                          <p:attrName>style.visibility</p:attrName>
                                        </p:attrNameLst>
                                      </p:cBhvr>
                                      <p:to>
                                        <p:strVal val="visible"/>
                                      </p:to>
                                    </p:set>
                                    <p:animEffect transition="in" filter="barn(outVertical)">
                                      <p:cBhvr>
                                        <p:cTn id="7" dur="500"/>
                                        <p:tgtEl>
                                          <p:spTgt spid="2273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331" grpId="0" animBg="1"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AutoShape 2"/>
          <p:cNvSpPr>
            <a:spLocks noGrp="1" noChangeArrowheads="1"/>
          </p:cNvSpPr>
          <p:nvPr>
            <p:ph type="title"/>
          </p:nvPr>
        </p:nvSpPr>
        <p:spPr/>
        <p:txBody>
          <a:bodyPr>
            <a:noAutofit/>
          </a:bodyPr>
          <a:lstStyle/>
          <a:p>
            <a:pPr>
              <a:defRPr/>
            </a:pPr>
            <a:r>
              <a:rPr lang="en-US" dirty="0"/>
              <a:t>Relationships Among Financial Statements</a:t>
            </a:r>
          </a:p>
        </p:txBody>
      </p:sp>
      <p:sp>
        <p:nvSpPr>
          <p:cNvPr id="48131" name="Line 4"/>
          <p:cNvSpPr>
            <a:spLocks noChangeShapeType="1"/>
          </p:cNvSpPr>
          <p:nvPr/>
        </p:nvSpPr>
        <p:spPr bwMode="auto">
          <a:xfrm>
            <a:off x="1752600" y="3443288"/>
            <a:ext cx="0" cy="457200"/>
          </a:xfrm>
          <a:prstGeom prst="line">
            <a:avLst/>
          </a:prstGeom>
          <a:noFill/>
          <a:ln w="50800">
            <a:solidFill>
              <a:srgbClr val="000000"/>
            </a:solidFill>
            <a:round/>
            <a:headEnd/>
            <a:tailEnd/>
          </a:ln>
        </p:spPr>
        <p:txBody>
          <a:bodyPr/>
          <a:lstStyle/>
          <a:p>
            <a:endParaRPr lang="en-US"/>
          </a:p>
        </p:txBody>
      </p:sp>
      <p:sp>
        <p:nvSpPr>
          <p:cNvPr id="48132" name="Line 5"/>
          <p:cNvSpPr>
            <a:spLocks noChangeShapeType="1"/>
          </p:cNvSpPr>
          <p:nvPr/>
        </p:nvSpPr>
        <p:spPr bwMode="auto">
          <a:xfrm>
            <a:off x="8401050" y="3398838"/>
            <a:ext cx="0" cy="457200"/>
          </a:xfrm>
          <a:prstGeom prst="line">
            <a:avLst/>
          </a:prstGeom>
          <a:noFill/>
          <a:ln w="50800">
            <a:solidFill>
              <a:srgbClr val="000000"/>
            </a:solidFill>
            <a:round/>
            <a:headEnd/>
            <a:tailEnd/>
          </a:ln>
        </p:spPr>
        <p:txBody>
          <a:bodyPr/>
          <a:lstStyle/>
          <a:p>
            <a:endParaRPr lang="en-US"/>
          </a:p>
        </p:txBody>
      </p:sp>
      <p:sp>
        <p:nvSpPr>
          <p:cNvPr id="48133" name="Rectangle 6"/>
          <p:cNvSpPr>
            <a:spLocks noChangeArrowheads="1"/>
          </p:cNvSpPr>
          <p:nvPr/>
        </p:nvSpPr>
        <p:spPr bwMode="auto">
          <a:xfrm>
            <a:off x="993775" y="2320925"/>
            <a:ext cx="1673225" cy="1184275"/>
          </a:xfrm>
          <a:prstGeom prst="rect">
            <a:avLst/>
          </a:prstGeom>
          <a:noFill/>
          <a:ln w="12700">
            <a:noFill/>
            <a:miter lim="800000"/>
            <a:headEnd/>
            <a:tailEnd/>
          </a:ln>
        </p:spPr>
        <p:txBody>
          <a:bodyPr lIns="90488" tIns="44450" rIns="90488" bIns="44450">
            <a:spAutoFit/>
          </a:bodyPr>
          <a:lstStyle/>
          <a:p>
            <a:pPr algn="ctr"/>
            <a:r>
              <a:rPr lang="en-US" sz="1800" b="1"/>
              <a:t>Date at beginning of period</a:t>
            </a:r>
          </a:p>
        </p:txBody>
      </p:sp>
      <p:sp>
        <p:nvSpPr>
          <p:cNvPr id="48134" name="Rectangle 7"/>
          <p:cNvSpPr>
            <a:spLocks noChangeArrowheads="1"/>
          </p:cNvSpPr>
          <p:nvPr/>
        </p:nvSpPr>
        <p:spPr bwMode="auto">
          <a:xfrm>
            <a:off x="7697788" y="2320925"/>
            <a:ext cx="1292225" cy="1184275"/>
          </a:xfrm>
          <a:prstGeom prst="rect">
            <a:avLst/>
          </a:prstGeom>
          <a:noFill/>
          <a:ln w="12700">
            <a:noFill/>
            <a:miter lim="800000"/>
            <a:headEnd/>
            <a:tailEnd/>
          </a:ln>
        </p:spPr>
        <p:txBody>
          <a:bodyPr lIns="90488" tIns="44450" rIns="90488" bIns="44450">
            <a:spAutoFit/>
          </a:bodyPr>
          <a:lstStyle/>
          <a:p>
            <a:pPr algn="ctr"/>
            <a:r>
              <a:rPr lang="en-US" sz="1800" b="1">
                <a:solidFill>
                  <a:schemeClr val="tx2"/>
                </a:solidFill>
              </a:rPr>
              <a:t>Date at end of period</a:t>
            </a:r>
          </a:p>
        </p:txBody>
      </p:sp>
      <p:sp>
        <p:nvSpPr>
          <p:cNvPr id="48135" name="Rectangle 8"/>
          <p:cNvSpPr>
            <a:spLocks noChangeArrowheads="1"/>
          </p:cNvSpPr>
          <p:nvPr/>
        </p:nvSpPr>
        <p:spPr bwMode="auto">
          <a:xfrm>
            <a:off x="993775" y="3963988"/>
            <a:ext cx="1520825" cy="819150"/>
          </a:xfrm>
          <a:prstGeom prst="rect">
            <a:avLst/>
          </a:prstGeom>
          <a:noFill/>
          <a:ln w="12700">
            <a:noFill/>
            <a:miter lim="800000"/>
            <a:headEnd/>
            <a:tailEnd/>
          </a:ln>
        </p:spPr>
        <p:txBody>
          <a:bodyPr lIns="90488" tIns="44450" rIns="90488" bIns="44450">
            <a:spAutoFit/>
          </a:bodyPr>
          <a:lstStyle/>
          <a:p>
            <a:pPr algn="ctr"/>
            <a:r>
              <a:rPr lang="en-US" sz="1800" b="1"/>
              <a:t>Balance Sheet</a:t>
            </a:r>
          </a:p>
        </p:txBody>
      </p:sp>
      <p:sp>
        <p:nvSpPr>
          <p:cNvPr id="48136" name="Rectangle 9"/>
          <p:cNvSpPr>
            <a:spLocks noChangeArrowheads="1"/>
          </p:cNvSpPr>
          <p:nvPr/>
        </p:nvSpPr>
        <p:spPr bwMode="auto">
          <a:xfrm>
            <a:off x="7545388" y="3963988"/>
            <a:ext cx="1520825" cy="819150"/>
          </a:xfrm>
          <a:prstGeom prst="rect">
            <a:avLst/>
          </a:prstGeom>
          <a:noFill/>
          <a:ln w="12700">
            <a:noFill/>
            <a:miter lim="800000"/>
            <a:headEnd/>
            <a:tailEnd/>
          </a:ln>
        </p:spPr>
        <p:txBody>
          <a:bodyPr lIns="90488" tIns="44450" rIns="90488" bIns="44450">
            <a:spAutoFit/>
          </a:bodyPr>
          <a:lstStyle/>
          <a:p>
            <a:pPr algn="ctr"/>
            <a:r>
              <a:rPr lang="en-US" sz="1800" b="1">
                <a:solidFill>
                  <a:schemeClr val="tx2"/>
                </a:solidFill>
              </a:rPr>
              <a:t>Balance Sheet</a:t>
            </a:r>
          </a:p>
        </p:txBody>
      </p:sp>
      <p:sp>
        <p:nvSpPr>
          <p:cNvPr id="48137" name="Rectangle 10"/>
          <p:cNvSpPr>
            <a:spLocks noChangeArrowheads="1"/>
          </p:cNvSpPr>
          <p:nvPr/>
        </p:nvSpPr>
        <p:spPr bwMode="auto">
          <a:xfrm>
            <a:off x="2989263" y="2897188"/>
            <a:ext cx="3121025" cy="576262"/>
          </a:xfrm>
          <a:prstGeom prst="rect">
            <a:avLst/>
          </a:prstGeom>
          <a:noFill/>
          <a:ln w="12700">
            <a:noFill/>
            <a:miter lim="800000"/>
            <a:headEnd/>
            <a:tailEnd/>
          </a:ln>
        </p:spPr>
        <p:txBody>
          <a:bodyPr lIns="90488" tIns="44450" rIns="90488" bIns="44450">
            <a:spAutoFit/>
          </a:bodyPr>
          <a:lstStyle/>
          <a:p>
            <a:pPr algn="ctr"/>
            <a:r>
              <a:rPr lang="en-US" sz="3200" b="1">
                <a:solidFill>
                  <a:srgbClr val="005400"/>
                </a:solidFill>
              </a:rPr>
              <a:t>Time</a:t>
            </a:r>
          </a:p>
        </p:txBody>
      </p:sp>
      <p:sp>
        <p:nvSpPr>
          <p:cNvPr id="48138" name="Rectangle 11"/>
          <p:cNvSpPr>
            <a:spLocks noChangeArrowheads="1"/>
          </p:cNvSpPr>
          <p:nvPr/>
        </p:nvSpPr>
        <p:spPr bwMode="auto">
          <a:xfrm>
            <a:off x="3168650" y="5399088"/>
            <a:ext cx="3959225" cy="1001712"/>
          </a:xfrm>
          <a:prstGeom prst="rect">
            <a:avLst/>
          </a:prstGeom>
          <a:noFill/>
          <a:ln w="12700">
            <a:noFill/>
            <a:miter lim="800000"/>
            <a:headEnd/>
            <a:tailEnd/>
          </a:ln>
        </p:spPr>
        <p:txBody>
          <a:bodyPr lIns="90488" tIns="44450" rIns="90488" bIns="44450">
            <a:spAutoFit/>
          </a:bodyPr>
          <a:lstStyle/>
          <a:p>
            <a:pPr algn="ctr"/>
            <a:r>
              <a:rPr lang="en-US" sz="1800" b="1">
                <a:solidFill>
                  <a:srgbClr val="FC0128"/>
                </a:solidFill>
              </a:rPr>
              <a:t>Income Statement</a:t>
            </a:r>
          </a:p>
          <a:p>
            <a:pPr algn="ctr"/>
            <a:r>
              <a:rPr lang="en-US" sz="1800" b="1">
                <a:solidFill>
                  <a:srgbClr val="FC0128"/>
                </a:solidFill>
              </a:rPr>
              <a:t>Statement of Cash Flows</a:t>
            </a:r>
          </a:p>
        </p:txBody>
      </p:sp>
      <p:sp>
        <p:nvSpPr>
          <p:cNvPr id="48139" name="Freeform 12"/>
          <p:cNvSpPr>
            <a:spLocks/>
          </p:cNvSpPr>
          <p:nvPr/>
        </p:nvSpPr>
        <p:spPr bwMode="auto">
          <a:xfrm>
            <a:off x="1947863" y="4483100"/>
            <a:ext cx="6205537" cy="933450"/>
          </a:xfrm>
          <a:custGeom>
            <a:avLst/>
            <a:gdLst>
              <a:gd name="T0" fmla="*/ 2147483647 w 3909"/>
              <a:gd name="T1" fmla="*/ 2147483647 h 588"/>
              <a:gd name="T2" fmla="*/ 2147483647 w 3909"/>
              <a:gd name="T3" fmla="*/ 2147483647 h 588"/>
              <a:gd name="T4" fmla="*/ 2147483647 w 3909"/>
              <a:gd name="T5" fmla="*/ 2147483647 h 588"/>
              <a:gd name="T6" fmla="*/ 2147483647 w 3909"/>
              <a:gd name="T7" fmla="*/ 2147483647 h 588"/>
              <a:gd name="T8" fmla="*/ 2147483647 w 3909"/>
              <a:gd name="T9" fmla="*/ 2147483647 h 588"/>
              <a:gd name="T10" fmla="*/ 2147483647 w 3909"/>
              <a:gd name="T11" fmla="*/ 2147483647 h 588"/>
              <a:gd name="T12" fmla="*/ 2147483647 w 3909"/>
              <a:gd name="T13" fmla="*/ 2147483647 h 588"/>
              <a:gd name="T14" fmla="*/ 2147483647 w 3909"/>
              <a:gd name="T15" fmla="*/ 2147483647 h 588"/>
              <a:gd name="T16" fmla="*/ 2147483647 w 3909"/>
              <a:gd name="T17" fmla="*/ 0 h 588"/>
              <a:gd name="T18" fmla="*/ 2147483647 w 3909"/>
              <a:gd name="T19" fmla="*/ 2147483647 h 588"/>
              <a:gd name="T20" fmla="*/ 2147483647 w 3909"/>
              <a:gd name="T21" fmla="*/ 2147483647 h 588"/>
              <a:gd name="T22" fmla="*/ 2147483647 w 3909"/>
              <a:gd name="T23" fmla="*/ 2147483647 h 588"/>
              <a:gd name="T24" fmla="*/ 2147483647 w 3909"/>
              <a:gd name="T25" fmla="*/ 2147483647 h 588"/>
              <a:gd name="T26" fmla="*/ 2147483647 w 3909"/>
              <a:gd name="T27" fmla="*/ 2147483647 h 588"/>
              <a:gd name="T28" fmla="*/ 2147483647 w 3909"/>
              <a:gd name="T29" fmla="*/ 2147483647 h 588"/>
              <a:gd name="T30" fmla="*/ 2147483647 w 3909"/>
              <a:gd name="T31" fmla="*/ 2147483647 h 588"/>
              <a:gd name="T32" fmla="*/ 2147483647 w 3909"/>
              <a:gd name="T33" fmla="*/ 2147483647 h 588"/>
              <a:gd name="T34" fmla="*/ 2147483647 w 3909"/>
              <a:gd name="T35" fmla="*/ 2147483647 h 588"/>
              <a:gd name="T36" fmla="*/ 2147483647 w 3909"/>
              <a:gd name="T37" fmla="*/ 2147483647 h 588"/>
              <a:gd name="T38" fmla="*/ 2147483647 w 3909"/>
              <a:gd name="T39" fmla="*/ 2147483647 h 588"/>
              <a:gd name="T40" fmla="*/ 2147483647 w 3909"/>
              <a:gd name="T41" fmla="*/ 2147483647 h 588"/>
              <a:gd name="T42" fmla="*/ 2147483647 w 3909"/>
              <a:gd name="T43" fmla="*/ 2147483647 h 588"/>
              <a:gd name="T44" fmla="*/ 2147483647 w 3909"/>
              <a:gd name="T45" fmla="*/ 2147483647 h 588"/>
              <a:gd name="T46" fmla="*/ 2147483647 w 3909"/>
              <a:gd name="T47" fmla="*/ 2147483647 h 588"/>
              <a:gd name="T48" fmla="*/ 0 w 3909"/>
              <a:gd name="T49" fmla="*/ 0 h 588"/>
              <a:gd name="T50" fmla="*/ 2147483647 w 3909"/>
              <a:gd name="T51" fmla="*/ 2147483647 h 588"/>
              <a:gd name="T52" fmla="*/ 2147483647 w 3909"/>
              <a:gd name="T53" fmla="*/ 2147483647 h 588"/>
              <a:gd name="T54" fmla="*/ 2147483647 w 3909"/>
              <a:gd name="T55" fmla="*/ 2147483647 h 588"/>
              <a:gd name="T56" fmla="*/ 2147483647 w 3909"/>
              <a:gd name="T57" fmla="*/ 2147483647 h 588"/>
              <a:gd name="T58" fmla="*/ 2147483647 w 3909"/>
              <a:gd name="T59" fmla="*/ 2147483647 h 588"/>
              <a:gd name="T60" fmla="*/ 2147483647 w 3909"/>
              <a:gd name="T61" fmla="*/ 2147483647 h 588"/>
              <a:gd name="T62" fmla="*/ 2147483647 w 3909"/>
              <a:gd name="T63" fmla="*/ 2147483647 h 588"/>
              <a:gd name="T64" fmla="*/ 2147483647 w 3909"/>
              <a:gd name="T65" fmla="*/ 2147483647 h 58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09"/>
              <a:gd name="T100" fmla="*/ 0 h 588"/>
              <a:gd name="T101" fmla="*/ 3909 w 3909"/>
              <a:gd name="T102" fmla="*/ 588 h 58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09" h="588">
                <a:moveTo>
                  <a:pt x="1952" y="587"/>
                </a:moveTo>
                <a:lnTo>
                  <a:pt x="2012" y="332"/>
                </a:lnTo>
                <a:lnTo>
                  <a:pt x="3572" y="332"/>
                </a:lnTo>
                <a:lnTo>
                  <a:pt x="3606" y="332"/>
                </a:lnTo>
                <a:lnTo>
                  <a:pt x="3639" y="325"/>
                </a:lnTo>
                <a:lnTo>
                  <a:pt x="3675" y="319"/>
                </a:lnTo>
                <a:lnTo>
                  <a:pt x="3708" y="306"/>
                </a:lnTo>
                <a:lnTo>
                  <a:pt x="3742" y="292"/>
                </a:lnTo>
                <a:lnTo>
                  <a:pt x="3768" y="271"/>
                </a:lnTo>
                <a:lnTo>
                  <a:pt x="3798" y="248"/>
                </a:lnTo>
                <a:lnTo>
                  <a:pt x="3824" y="225"/>
                </a:lnTo>
                <a:lnTo>
                  <a:pt x="3841" y="198"/>
                </a:lnTo>
                <a:lnTo>
                  <a:pt x="3860" y="168"/>
                </a:lnTo>
                <a:lnTo>
                  <a:pt x="3877" y="138"/>
                </a:lnTo>
                <a:lnTo>
                  <a:pt x="3890" y="103"/>
                </a:lnTo>
                <a:lnTo>
                  <a:pt x="3901" y="68"/>
                </a:lnTo>
                <a:lnTo>
                  <a:pt x="3908" y="38"/>
                </a:lnTo>
                <a:lnTo>
                  <a:pt x="3908" y="0"/>
                </a:lnTo>
                <a:lnTo>
                  <a:pt x="3901" y="27"/>
                </a:lnTo>
                <a:lnTo>
                  <a:pt x="3890" y="60"/>
                </a:lnTo>
                <a:lnTo>
                  <a:pt x="3877" y="94"/>
                </a:lnTo>
                <a:lnTo>
                  <a:pt x="3860" y="124"/>
                </a:lnTo>
                <a:lnTo>
                  <a:pt x="3837" y="151"/>
                </a:lnTo>
                <a:lnTo>
                  <a:pt x="3818" y="178"/>
                </a:lnTo>
                <a:lnTo>
                  <a:pt x="3792" y="205"/>
                </a:lnTo>
                <a:lnTo>
                  <a:pt x="3765" y="218"/>
                </a:lnTo>
                <a:lnTo>
                  <a:pt x="3735" y="238"/>
                </a:lnTo>
                <a:lnTo>
                  <a:pt x="3701" y="252"/>
                </a:lnTo>
                <a:lnTo>
                  <a:pt x="3669" y="262"/>
                </a:lnTo>
                <a:lnTo>
                  <a:pt x="3636" y="269"/>
                </a:lnTo>
                <a:lnTo>
                  <a:pt x="3600" y="271"/>
                </a:lnTo>
                <a:lnTo>
                  <a:pt x="3570" y="271"/>
                </a:lnTo>
                <a:lnTo>
                  <a:pt x="2012" y="185"/>
                </a:lnTo>
                <a:lnTo>
                  <a:pt x="1952" y="332"/>
                </a:lnTo>
                <a:lnTo>
                  <a:pt x="1896" y="185"/>
                </a:lnTo>
                <a:lnTo>
                  <a:pt x="338" y="271"/>
                </a:lnTo>
                <a:lnTo>
                  <a:pt x="302" y="271"/>
                </a:lnTo>
                <a:lnTo>
                  <a:pt x="272" y="269"/>
                </a:lnTo>
                <a:lnTo>
                  <a:pt x="235" y="262"/>
                </a:lnTo>
                <a:lnTo>
                  <a:pt x="205" y="252"/>
                </a:lnTo>
                <a:lnTo>
                  <a:pt x="173" y="238"/>
                </a:lnTo>
                <a:lnTo>
                  <a:pt x="143" y="218"/>
                </a:lnTo>
                <a:lnTo>
                  <a:pt x="116" y="205"/>
                </a:lnTo>
                <a:lnTo>
                  <a:pt x="90" y="178"/>
                </a:lnTo>
                <a:lnTo>
                  <a:pt x="67" y="151"/>
                </a:lnTo>
                <a:lnTo>
                  <a:pt x="47" y="124"/>
                </a:lnTo>
                <a:lnTo>
                  <a:pt x="31" y="94"/>
                </a:lnTo>
                <a:lnTo>
                  <a:pt x="17" y="60"/>
                </a:lnTo>
                <a:lnTo>
                  <a:pt x="7" y="27"/>
                </a:lnTo>
                <a:lnTo>
                  <a:pt x="0" y="0"/>
                </a:lnTo>
                <a:lnTo>
                  <a:pt x="3" y="38"/>
                </a:lnTo>
                <a:lnTo>
                  <a:pt x="7" y="68"/>
                </a:lnTo>
                <a:lnTo>
                  <a:pt x="17" y="103"/>
                </a:lnTo>
                <a:lnTo>
                  <a:pt x="31" y="138"/>
                </a:lnTo>
                <a:lnTo>
                  <a:pt x="43" y="168"/>
                </a:lnTo>
                <a:lnTo>
                  <a:pt x="62" y="198"/>
                </a:lnTo>
                <a:lnTo>
                  <a:pt x="86" y="225"/>
                </a:lnTo>
                <a:lnTo>
                  <a:pt x="113" y="248"/>
                </a:lnTo>
                <a:lnTo>
                  <a:pt x="137" y="271"/>
                </a:lnTo>
                <a:lnTo>
                  <a:pt x="166" y="292"/>
                </a:lnTo>
                <a:lnTo>
                  <a:pt x="199" y="306"/>
                </a:lnTo>
                <a:lnTo>
                  <a:pt x="232" y="319"/>
                </a:lnTo>
                <a:lnTo>
                  <a:pt x="266" y="325"/>
                </a:lnTo>
                <a:lnTo>
                  <a:pt x="302" y="332"/>
                </a:lnTo>
                <a:lnTo>
                  <a:pt x="335" y="332"/>
                </a:lnTo>
                <a:lnTo>
                  <a:pt x="1896" y="332"/>
                </a:lnTo>
                <a:lnTo>
                  <a:pt x="1952" y="587"/>
                </a:lnTo>
              </a:path>
            </a:pathLst>
          </a:custGeom>
          <a:solidFill>
            <a:srgbClr val="000000"/>
          </a:solidFill>
          <a:ln w="12700" cap="rnd">
            <a:solidFill>
              <a:srgbClr val="000000"/>
            </a:solidFill>
            <a:round/>
            <a:headEnd/>
            <a:tailEnd/>
          </a:ln>
        </p:spPr>
        <p:txBody>
          <a:bodyPr/>
          <a:lstStyle/>
          <a:p>
            <a:endParaRPr lang="en-US" sz="1800"/>
          </a:p>
        </p:txBody>
      </p:sp>
      <p:cxnSp>
        <p:nvCxnSpPr>
          <p:cNvPr id="15" name="Straight Connector 14"/>
          <p:cNvCxnSpPr/>
          <p:nvPr/>
        </p:nvCxnSpPr>
        <p:spPr>
          <a:xfrm rot="5400000" flipH="1" flipV="1">
            <a:off x="5061744" y="102394"/>
            <a:ext cx="33338" cy="6686550"/>
          </a:xfrm>
          <a:prstGeom prst="line">
            <a:avLst/>
          </a:prstGeom>
          <a:ln w="57150">
            <a:solidFill>
              <a:srgbClr val="0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zoom dir="in"/>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Text Box 3"/>
          <p:cNvSpPr txBox="1">
            <a:spLocks noChangeArrowheads="1"/>
          </p:cNvSpPr>
          <p:nvPr/>
        </p:nvSpPr>
        <p:spPr bwMode="auto">
          <a:xfrm>
            <a:off x="3200400" y="4216400"/>
            <a:ext cx="685800" cy="457200"/>
          </a:xfrm>
          <a:prstGeom prst="rect">
            <a:avLst/>
          </a:prstGeom>
          <a:noFill/>
          <a:ln w="12700">
            <a:noFill/>
            <a:miter lim="800000"/>
            <a:headEnd/>
            <a:tailEnd/>
          </a:ln>
        </p:spPr>
        <p:txBody>
          <a:bodyPr>
            <a:spAutoFit/>
          </a:bodyPr>
          <a:lstStyle/>
          <a:p>
            <a:r>
              <a:rPr lang="en-US" sz="1800">
                <a:latin typeface="Times New Roman" pitchFamily="18" charset="0"/>
              </a:rPr>
              <a:t>  </a:t>
            </a:r>
          </a:p>
        </p:txBody>
      </p:sp>
      <p:sp>
        <p:nvSpPr>
          <p:cNvPr id="30726" name="Text Box 4"/>
          <p:cNvSpPr txBox="1">
            <a:spLocks noChangeArrowheads="1"/>
          </p:cNvSpPr>
          <p:nvPr/>
        </p:nvSpPr>
        <p:spPr bwMode="auto">
          <a:xfrm>
            <a:off x="4038600" y="4876800"/>
            <a:ext cx="609600" cy="457200"/>
          </a:xfrm>
          <a:prstGeom prst="rect">
            <a:avLst/>
          </a:prstGeom>
          <a:noFill/>
          <a:ln w="12700">
            <a:noFill/>
            <a:miter lim="800000"/>
            <a:headEnd/>
            <a:tailEnd/>
          </a:ln>
        </p:spPr>
        <p:txBody>
          <a:bodyPr>
            <a:spAutoFit/>
          </a:bodyPr>
          <a:lstStyle/>
          <a:p>
            <a:r>
              <a:rPr lang="en-US" sz="1800">
                <a:latin typeface="Times New Roman" pitchFamily="18" charset="0"/>
              </a:rPr>
              <a:t>  </a:t>
            </a:r>
          </a:p>
        </p:txBody>
      </p:sp>
      <p:grpSp>
        <p:nvGrpSpPr>
          <p:cNvPr id="2" name="Group 15"/>
          <p:cNvGrpSpPr>
            <a:grpSpLocks/>
          </p:cNvGrpSpPr>
          <p:nvPr/>
        </p:nvGrpSpPr>
        <p:grpSpPr bwMode="auto">
          <a:xfrm>
            <a:off x="228600" y="1371600"/>
            <a:ext cx="3695700" cy="3733800"/>
            <a:chOff x="144" y="864"/>
            <a:chExt cx="2328" cy="2352"/>
          </a:xfrm>
        </p:grpSpPr>
        <p:graphicFrame>
          <p:nvGraphicFramePr>
            <p:cNvPr id="30724" name="Object 4"/>
            <p:cNvGraphicFramePr>
              <a:graphicFrameLocks/>
            </p:cNvGraphicFramePr>
            <p:nvPr/>
          </p:nvGraphicFramePr>
          <p:xfrm>
            <a:off x="144" y="864"/>
            <a:ext cx="2256" cy="2160"/>
          </p:xfrm>
          <a:graphic>
            <a:graphicData uri="http://schemas.openxmlformats.org/presentationml/2006/ole">
              <p:oleObj spid="_x0000_s30724" name="Worksheet" r:id="rId4" imgW="4410200" imgH="3019269" progId="Excel.Sheet.8">
                <p:embed/>
              </p:oleObj>
            </a:graphicData>
          </a:graphic>
        </p:graphicFrame>
        <p:cxnSp>
          <p:nvCxnSpPr>
            <p:cNvPr id="231431" name="AutoShape 7"/>
            <p:cNvCxnSpPr>
              <a:cxnSpLocks noChangeShapeType="1"/>
            </p:cNvCxnSpPr>
            <p:nvPr/>
          </p:nvCxnSpPr>
          <p:spPr bwMode="auto">
            <a:xfrm rot="16200000" flipH="1">
              <a:off x="2180" y="2924"/>
              <a:ext cx="272" cy="312"/>
            </a:xfrm>
            <a:prstGeom prst="bentConnector2">
              <a:avLst/>
            </a:prstGeom>
            <a:noFill/>
            <a:ln w="38100">
              <a:solidFill>
                <a:srgbClr val="FF0000"/>
              </a:solidFill>
              <a:miter lim="800000"/>
              <a:headEnd/>
              <a:tailEnd type="triangle" w="med" len="med"/>
            </a:ln>
            <a:effectLst>
              <a:outerShdw dist="35921" dir="2700000" algn="ctr" rotWithShape="0">
                <a:schemeClr val="tx1"/>
              </a:outerShdw>
            </a:effectLst>
          </p:spPr>
        </p:cxnSp>
      </p:grpSp>
      <p:sp>
        <p:nvSpPr>
          <p:cNvPr id="30728" name="Text Box 8"/>
          <p:cNvSpPr txBox="1">
            <a:spLocks noChangeArrowheads="1"/>
          </p:cNvSpPr>
          <p:nvPr/>
        </p:nvSpPr>
        <p:spPr bwMode="auto">
          <a:xfrm>
            <a:off x="6985000" y="3124200"/>
            <a:ext cx="1143000" cy="457200"/>
          </a:xfrm>
          <a:prstGeom prst="rect">
            <a:avLst/>
          </a:prstGeom>
          <a:noFill/>
          <a:ln w="12700">
            <a:noFill/>
            <a:miter lim="800000"/>
            <a:headEnd/>
            <a:tailEnd/>
          </a:ln>
        </p:spPr>
        <p:txBody>
          <a:bodyPr>
            <a:spAutoFit/>
          </a:bodyPr>
          <a:lstStyle/>
          <a:p>
            <a:r>
              <a:rPr lang="en-US" sz="1800">
                <a:latin typeface="Times New Roman" pitchFamily="18" charset="0"/>
              </a:rPr>
              <a:t>  </a:t>
            </a:r>
          </a:p>
        </p:txBody>
      </p:sp>
      <p:sp>
        <p:nvSpPr>
          <p:cNvPr id="30729" name="Text Box 9"/>
          <p:cNvSpPr txBox="1">
            <a:spLocks noChangeArrowheads="1"/>
          </p:cNvSpPr>
          <p:nvPr/>
        </p:nvSpPr>
        <p:spPr bwMode="auto">
          <a:xfrm>
            <a:off x="8229600" y="5626100"/>
            <a:ext cx="533400" cy="457200"/>
          </a:xfrm>
          <a:prstGeom prst="rect">
            <a:avLst/>
          </a:prstGeom>
          <a:noFill/>
          <a:ln w="12700">
            <a:noFill/>
            <a:miter lim="800000"/>
            <a:headEnd/>
            <a:tailEnd/>
          </a:ln>
        </p:spPr>
        <p:txBody>
          <a:bodyPr>
            <a:spAutoFit/>
          </a:bodyPr>
          <a:lstStyle/>
          <a:p>
            <a:r>
              <a:rPr lang="en-US" sz="1800">
                <a:latin typeface="Times New Roman" pitchFamily="18" charset="0"/>
              </a:rPr>
              <a:t>  </a:t>
            </a:r>
          </a:p>
        </p:txBody>
      </p:sp>
      <p:graphicFrame>
        <p:nvGraphicFramePr>
          <p:cNvPr id="30722" name="Object 2"/>
          <p:cNvGraphicFramePr>
            <a:graphicFrameLocks noChangeAspect="1"/>
          </p:cNvGraphicFramePr>
          <p:nvPr/>
        </p:nvGraphicFramePr>
        <p:xfrm>
          <a:off x="3886200" y="4191000"/>
          <a:ext cx="4953000" cy="2076450"/>
        </p:xfrm>
        <a:graphic>
          <a:graphicData uri="http://schemas.openxmlformats.org/presentationml/2006/ole">
            <p:oleObj spid="_x0000_s30722" name="Worksheet" r:id="rId5" imgW="4133953" imgH="1733702" progId="Excel.Sheet.8">
              <p:embed/>
            </p:oleObj>
          </a:graphicData>
        </a:graphic>
      </p:graphicFrame>
      <p:grpSp>
        <p:nvGrpSpPr>
          <p:cNvPr id="3" name="Group 14"/>
          <p:cNvGrpSpPr>
            <a:grpSpLocks/>
          </p:cNvGrpSpPr>
          <p:nvPr/>
        </p:nvGrpSpPr>
        <p:grpSpPr bwMode="auto">
          <a:xfrm>
            <a:off x="4876800" y="1600200"/>
            <a:ext cx="3886200" cy="4254500"/>
            <a:chOff x="3072" y="1008"/>
            <a:chExt cx="2448" cy="2680"/>
          </a:xfrm>
        </p:grpSpPr>
        <p:graphicFrame>
          <p:nvGraphicFramePr>
            <p:cNvPr id="30723" name="Object 3"/>
            <p:cNvGraphicFramePr>
              <a:graphicFrameLocks/>
            </p:cNvGraphicFramePr>
            <p:nvPr/>
          </p:nvGraphicFramePr>
          <p:xfrm>
            <a:off x="3072" y="1008"/>
            <a:ext cx="2103" cy="1244"/>
          </p:xfrm>
          <a:graphic>
            <a:graphicData uri="http://schemas.openxmlformats.org/presentationml/2006/ole">
              <p:oleObj spid="_x0000_s30723" name="Worksheet" r:id="rId6" imgW="2619314" imgH="1685995" progId="Excel.Sheet.8">
                <p:embed/>
              </p:oleObj>
            </a:graphicData>
          </a:graphic>
        </p:graphicFrame>
        <p:cxnSp>
          <p:nvCxnSpPr>
            <p:cNvPr id="231437" name="AutoShape 13"/>
            <p:cNvCxnSpPr>
              <a:cxnSpLocks noChangeShapeType="1"/>
            </p:cNvCxnSpPr>
            <p:nvPr/>
          </p:nvCxnSpPr>
          <p:spPr bwMode="auto">
            <a:xfrm>
              <a:off x="5120" y="2112"/>
              <a:ext cx="400" cy="1576"/>
            </a:xfrm>
            <a:prstGeom prst="bentConnector3">
              <a:avLst>
                <a:gd name="adj1" fmla="val 136000"/>
              </a:avLst>
            </a:prstGeom>
            <a:noFill/>
            <a:ln w="38100">
              <a:solidFill>
                <a:srgbClr val="FF0000"/>
              </a:solidFill>
              <a:miter lim="800000"/>
              <a:headEnd/>
              <a:tailEnd type="triangle" w="med" len="med"/>
            </a:ln>
            <a:effectLst>
              <a:outerShdw dist="35921" dir="2700000" algn="ctr" rotWithShape="0">
                <a:schemeClr val="tx1"/>
              </a:outerShdw>
            </a:effectLst>
          </p:spPr>
        </p:cxnSp>
      </p:grpSp>
      <p:sp>
        <p:nvSpPr>
          <p:cNvPr id="15" name="AutoShape 2"/>
          <p:cNvSpPr txBox="1">
            <a:spLocks noChangeArrowheads="1"/>
          </p:cNvSpPr>
          <p:nvPr/>
        </p:nvSpPr>
        <p:spPr>
          <a:xfrm>
            <a:off x="1435100" y="274638"/>
            <a:ext cx="7499350" cy="1143000"/>
          </a:xfrm>
          <a:prstGeom prst="rect">
            <a:avLst/>
          </a:prstGeom>
          <a:ln/>
        </p:spPr>
        <p:txBody>
          <a:bodyPr>
            <a:normAutofit fontScale="97500"/>
          </a:bodyPr>
          <a:lstStyle/>
          <a:p>
            <a:pPr eaLnBrk="0" hangingPunct="0">
              <a:defRPr/>
            </a:pPr>
            <a:r>
              <a:rPr lang="en-US" sz="4300" dirty="0">
                <a:solidFill>
                  <a:srgbClr val="572314"/>
                </a:solidFill>
                <a:effectLst>
                  <a:outerShdw blurRad="50000" dist="30000" dir="5400000" algn="tl" rotWithShape="0">
                    <a:srgbClr val="000000">
                      <a:alpha val="30000"/>
                    </a:srgbClr>
                  </a:outerShdw>
                </a:effectLst>
                <a:latin typeface="+mj-lt"/>
                <a:ea typeface="+mj-ea"/>
                <a:cs typeface="+mj-cs"/>
              </a:rPr>
              <a:t>Financial Statement Articulation</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51" name="Group 2"/>
          <p:cNvGrpSpPr>
            <a:grpSpLocks/>
          </p:cNvGrpSpPr>
          <p:nvPr/>
        </p:nvGrpSpPr>
        <p:grpSpPr bwMode="auto">
          <a:xfrm>
            <a:off x="1285875" y="1371600"/>
            <a:ext cx="7781925" cy="5122863"/>
            <a:chOff x="96" y="864"/>
            <a:chExt cx="4902" cy="3227"/>
          </a:xfrm>
        </p:grpSpPr>
        <p:grpSp>
          <p:nvGrpSpPr>
            <p:cNvPr id="31754" name="Group 3"/>
            <p:cNvGrpSpPr>
              <a:grpSpLocks/>
            </p:cNvGrpSpPr>
            <p:nvPr/>
          </p:nvGrpSpPr>
          <p:grpSpPr bwMode="auto">
            <a:xfrm>
              <a:off x="1392" y="2064"/>
              <a:ext cx="1054" cy="821"/>
              <a:chOff x="1392" y="2160"/>
              <a:chExt cx="1054" cy="821"/>
            </a:xfrm>
          </p:grpSpPr>
          <p:graphicFrame>
            <p:nvGraphicFramePr>
              <p:cNvPr id="31750" name="Object 6"/>
              <p:cNvGraphicFramePr>
                <a:graphicFrameLocks noChangeAspect="1"/>
              </p:cNvGraphicFramePr>
              <p:nvPr/>
            </p:nvGraphicFramePr>
            <p:xfrm>
              <a:off x="1392" y="2160"/>
              <a:ext cx="1054" cy="821"/>
            </p:xfrm>
            <a:graphic>
              <a:graphicData uri="http://schemas.openxmlformats.org/presentationml/2006/ole">
                <p:oleObj spid="_x0000_s31750" name="Clip" r:id="rId4" imgW="2738520" imgH="2133000" progId="MS_ClipArt_Gallery.5">
                  <p:embed/>
                </p:oleObj>
              </a:graphicData>
            </a:graphic>
          </p:graphicFrame>
          <p:sp>
            <p:nvSpPr>
              <p:cNvPr id="31765" name="Text Box 5"/>
              <p:cNvSpPr txBox="1">
                <a:spLocks noChangeArrowheads="1"/>
              </p:cNvSpPr>
              <p:nvPr/>
            </p:nvSpPr>
            <p:spPr bwMode="auto">
              <a:xfrm>
                <a:off x="1559" y="2256"/>
                <a:ext cx="720" cy="465"/>
              </a:xfrm>
              <a:prstGeom prst="rect">
                <a:avLst/>
              </a:prstGeom>
              <a:noFill/>
              <a:ln w="12700">
                <a:noFill/>
                <a:miter lim="800000"/>
                <a:headEnd/>
                <a:tailEnd/>
              </a:ln>
            </p:spPr>
            <p:txBody>
              <a:bodyPr>
                <a:spAutoFit/>
              </a:bodyPr>
              <a:lstStyle/>
              <a:p>
                <a:pPr algn="ctr"/>
                <a:r>
                  <a:rPr lang="en-US" sz="1400" b="1"/>
                  <a:t>Statement of Cash Flows</a:t>
                </a:r>
              </a:p>
            </p:txBody>
          </p:sp>
        </p:grpSp>
        <p:grpSp>
          <p:nvGrpSpPr>
            <p:cNvPr id="31755" name="Group 6"/>
            <p:cNvGrpSpPr>
              <a:grpSpLocks/>
            </p:cNvGrpSpPr>
            <p:nvPr/>
          </p:nvGrpSpPr>
          <p:grpSpPr bwMode="auto">
            <a:xfrm>
              <a:off x="2160" y="1728"/>
              <a:ext cx="1054" cy="821"/>
              <a:chOff x="1392" y="2160"/>
              <a:chExt cx="1054" cy="821"/>
            </a:xfrm>
          </p:grpSpPr>
          <p:graphicFrame>
            <p:nvGraphicFramePr>
              <p:cNvPr id="31749" name="Object 5"/>
              <p:cNvGraphicFramePr>
                <a:graphicFrameLocks noChangeAspect="1"/>
              </p:cNvGraphicFramePr>
              <p:nvPr/>
            </p:nvGraphicFramePr>
            <p:xfrm>
              <a:off x="1392" y="2160"/>
              <a:ext cx="1054" cy="821"/>
            </p:xfrm>
            <a:graphic>
              <a:graphicData uri="http://schemas.openxmlformats.org/presentationml/2006/ole">
                <p:oleObj spid="_x0000_s31749" name="Clip" r:id="rId5" imgW="2738520" imgH="2133000" progId="MS_ClipArt_Gallery.5">
                  <p:embed/>
                </p:oleObj>
              </a:graphicData>
            </a:graphic>
          </p:graphicFrame>
          <p:sp>
            <p:nvSpPr>
              <p:cNvPr id="31764" name="Text Box 8"/>
              <p:cNvSpPr txBox="1">
                <a:spLocks noChangeArrowheads="1"/>
              </p:cNvSpPr>
              <p:nvPr/>
            </p:nvSpPr>
            <p:spPr bwMode="auto">
              <a:xfrm>
                <a:off x="1559" y="2256"/>
                <a:ext cx="720" cy="326"/>
              </a:xfrm>
              <a:prstGeom prst="rect">
                <a:avLst/>
              </a:prstGeom>
              <a:noFill/>
              <a:ln w="12700">
                <a:noFill/>
                <a:miter lim="800000"/>
                <a:headEnd/>
                <a:tailEnd/>
              </a:ln>
            </p:spPr>
            <p:txBody>
              <a:bodyPr>
                <a:spAutoFit/>
              </a:bodyPr>
              <a:lstStyle/>
              <a:p>
                <a:pPr algn="ctr"/>
                <a:r>
                  <a:rPr lang="en-US" sz="1400" b="1"/>
                  <a:t>Balance Sheet</a:t>
                </a:r>
              </a:p>
            </p:txBody>
          </p:sp>
        </p:grpSp>
        <p:grpSp>
          <p:nvGrpSpPr>
            <p:cNvPr id="31756" name="Group 9"/>
            <p:cNvGrpSpPr>
              <a:grpSpLocks/>
            </p:cNvGrpSpPr>
            <p:nvPr/>
          </p:nvGrpSpPr>
          <p:grpSpPr bwMode="auto">
            <a:xfrm>
              <a:off x="2928" y="1392"/>
              <a:ext cx="1054" cy="821"/>
              <a:chOff x="1392" y="2160"/>
              <a:chExt cx="1054" cy="821"/>
            </a:xfrm>
          </p:grpSpPr>
          <p:graphicFrame>
            <p:nvGraphicFramePr>
              <p:cNvPr id="31748" name="Object 4"/>
              <p:cNvGraphicFramePr>
                <a:graphicFrameLocks noChangeAspect="1"/>
              </p:cNvGraphicFramePr>
              <p:nvPr/>
            </p:nvGraphicFramePr>
            <p:xfrm>
              <a:off x="1392" y="2160"/>
              <a:ext cx="1054" cy="821"/>
            </p:xfrm>
            <a:graphic>
              <a:graphicData uri="http://schemas.openxmlformats.org/presentationml/2006/ole">
                <p:oleObj spid="_x0000_s31748" name="Clip" r:id="rId6" imgW="2738520" imgH="2133000" progId="MS_ClipArt_Gallery.5">
                  <p:embed/>
                </p:oleObj>
              </a:graphicData>
            </a:graphic>
          </p:graphicFrame>
          <p:sp>
            <p:nvSpPr>
              <p:cNvPr id="31763" name="Text Box 11"/>
              <p:cNvSpPr txBox="1">
                <a:spLocks noChangeArrowheads="1"/>
              </p:cNvSpPr>
              <p:nvPr/>
            </p:nvSpPr>
            <p:spPr bwMode="auto">
              <a:xfrm>
                <a:off x="1559" y="2256"/>
                <a:ext cx="720" cy="326"/>
              </a:xfrm>
              <a:prstGeom prst="rect">
                <a:avLst/>
              </a:prstGeom>
              <a:noFill/>
              <a:ln w="12700">
                <a:noFill/>
                <a:miter lim="800000"/>
                <a:headEnd/>
                <a:tailEnd/>
              </a:ln>
            </p:spPr>
            <p:txBody>
              <a:bodyPr>
                <a:spAutoFit/>
              </a:bodyPr>
              <a:lstStyle/>
              <a:p>
                <a:pPr algn="ctr"/>
                <a:r>
                  <a:rPr lang="en-US" sz="1400" b="1"/>
                  <a:t>Income Statement</a:t>
                </a:r>
              </a:p>
            </p:txBody>
          </p:sp>
        </p:grpSp>
        <p:graphicFrame>
          <p:nvGraphicFramePr>
            <p:cNvPr id="31746" name="Object 2"/>
            <p:cNvGraphicFramePr>
              <a:graphicFrameLocks noChangeAspect="1"/>
            </p:cNvGraphicFramePr>
            <p:nvPr/>
          </p:nvGraphicFramePr>
          <p:xfrm>
            <a:off x="96" y="2976"/>
            <a:ext cx="1974" cy="1115"/>
          </p:xfrm>
          <a:graphic>
            <a:graphicData uri="http://schemas.openxmlformats.org/presentationml/2006/ole">
              <p:oleObj spid="_x0000_s31746" name="Clip" r:id="rId7" imgW="4885560" imgH="2759400" progId="MS_ClipArt_Gallery.5">
                <p:embed/>
              </p:oleObj>
            </a:graphicData>
          </a:graphic>
        </p:graphicFrame>
        <p:graphicFrame>
          <p:nvGraphicFramePr>
            <p:cNvPr id="31747" name="Object 3"/>
            <p:cNvGraphicFramePr>
              <a:graphicFrameLocks noChangeAspect="1"/>
            </p:cNvGraphicFramePr>
            <p:nvPr/>
          </p:nvGraphicFramePr>
          <p:xfrm>
            <a:off x="4176" y="864"/>
            <a:ext cx="822" cy="1125"/>
          </p:xfrm>
          <a:graphic>
            <a:graphicData uri="http://schemas.openxmlformats.org/presentationml/2006/ole">
              <p:oleObj spid="_x0000_s31747" name="Clip" r:id="rId8" imgW="1304640" imgH="1785600" progId="MS_ClipArt_Gallery.5">
                <p:embed/>
              </p:oleObj>
            </a:graphicData>
          </a:graphic>
        </p:graphicFrame>
        <p:sp>
          <p:nvSpPr>
            <p:cNvPr id="233487" name="Line 15"/>
            <p:cNvSpPr>
              <a:spLocks noChangeShapeType="1"/>
            </p:cNvSpPr>
            <p:nvPr/>
          </p:nvSpPr>
          <p:spPr bwMode="auto">
            <a:xfrm flipV="1">
              <a:off x="2496" y="1872"/>
              <a:ext cx="1872" cy="1488"/>
            </a:xfrm>
            <a:prstGeom prst="line">
              <a:avLst/>
            </a:prstGeom>
            <a:noFill/>
            <a:ln w="381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3488" name="Line 16"/>
            <p:cNvSpPr>
              <a:spLocks noChangeShapeType="1"/>
            </p:cNvSpPr>
            <p:nvPr/>
          </p:nvSpPr>
          <p:spPr bwMode="auto">
            <a:xfrm flipV="1">
              <a:off x="1872" y="2208"/>
              <a:ext cx="1584" cy="1248"/>
            </a:xfrm>
            <a:prstGeom prst="line">
              <a:avLst/>
            </a:prstGeom>
            <a:noFill/>
            <a:ln w="381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3489" name="Line 17"/>
            <p:cNvSpPr>
              <a:spLocks noChangeShapeType="1"/>
            </p:cNvSpPr>
            <p:nvPr/>
          </p:nvSpPr>
          <p:spPr bwMode="auto">
            <a:xfrm flipV="1">
              <a:off x="1440" y="2544"/>
              <a:ext cx="1200" cy="912"/>
            </a:xfrm>
            <a:prstGeom prst="line">
              <a:avLst/>
            </a:prstGeom>
            <a:noFill/>
            <a:ln w="381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3490" name="Line 18"/>
            <p:cNvSpPr>
              <a:spLocks noChangeShapeType="1"/>
            </p:cNvSpPr>
            <p:nvPr/>
          </p:nvSpPr>
          <p:spPr bwMode="auto">
            <a:xfrm flipV="1">
              <a:off x="960" y="2880"/>
              <a:ext cx="816" cy="528"/>
            </a:xfrm>
            <a:prstGeom prst="line">
              <a:avLst/>
            </a:prstGeom>
            <a:noFill/>
            <a:ln w="381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3491" name="Line 19"/>
            <p:cNvSpPr>
              <a:spLocks noChangeShapeType="1"/>
            </p:cNvSpPr>
            <p:nvPr/>
          </p:nvSpPr>
          <p:spPr bwMode="auto">
            <a:xfrm flipV="1">
              <a:off x="3120" y="2016"/>
              <a:ext cx="1632" cy="1344"/>
            </a:xfrm>
            <a:prstGeom prst="line">
              <a:avLst/>
            </a:prstGeom>
            <a:noFill/>
            <a:ln w="381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31762" name="Text Box 14"/>
            <p:cNvSpPr txBox="1">
              <a:spLocks noChangeArrowheads="1"/>
            </p:cNvSpPr>
            <p:nvPr/>
          </p:nvSpPr>
          <p:spPr bwMode="auto">
            <a:xfrm>
              <a:off x="2352" y="3360"/>
              <a:ext cx="1734" cy="679"/>
            </a:xfrm>
            <a:prstGeom prst="rect">
              <a:avLst/>
            </a:prstGeom>
            <a:solidFill>
              <a:srgbClr val="FFE4AD"/>
            </a:solidFill>
            <a:ln w="12700">
              <a:solidFill>
                <a:schemeClr val="accent2"/>
              </a:solidFill>
              <a:miter lim="800000"/>
              <a:headEnd/>
              <a:tailEnd/>
            </a:ln>
          </p:spPr>
          <p:txBody>
            <a:bodyPr>
              <a:spAutoFit/>
            </a:bodyPr>
            <a:lstStyle/>
            <a:p>
              <a:r>
                <a:rPr lang="en-US" sz="1600" b="1"/>
                <a:t>Other Information:</a:t>
              </a:r>
            </a:p>
            <a:p>
              <a:pPr lvl="1">
                <a:buFontTx/>
                <a:buChar char="•"/>
              </a:pPr>
              <a:r>
                <a:rPr lang="en-US" sz="1600" b="1"/>
                <a:t>Industry</a:t>
              </a:r>
            </a:p>
            <a:p>
              <a:pPr lvl="1">
                <a:buFontTx/>
                <a:buChar char="•"/>
              </a:pPr>
              <a:r>
                <a:rPr lang="en-US" sz="1600" b="1"/>
                <a:t>Competitors</a:t>
              </a:r>
            </a:p>
            <a:p>
              <a:pPr lvl="1">
                <a:buFontTx/>
                <a:buChar char="•"/>
              </a:pPr>
              <a:r>
                <a:rPr lang="en-US" sz="1600" b="1"/>
                <a:t>National economy</a:t>
              </a:r>
            </a:p>
          </p:txBody>
        </p:sp>
      </p:grpSp>
      <p:sp>
        <p:nvSpPr>
          <p:cNvPr id="233492" name="AutoShape 20"/>
          <p:cNvSpPr>
            <a:spLocks noGrp="1" noChangeArrowheads="1"/>
          </p:cNvSpPr>
          <p:nvPr>
            <p:ph type="title"/>
          </p:nvPr>
        </p:nvSpPr>
        <p:spPr/>
        <p:txBody>
          <a:bodyPr>
            <a:noAutofit/>
          </a:bodyPr>
          <a:lstStyle/>
          <a:p>
            <a:pPr>
              <a:defRPr/>
            </a:pPr>
            <a:r>
              <a:rPr lang="en-US" dirty="0"/>
              <a:t>Financial Reporting and Financial Statements</a:t>
            </a:r>
          </a:p>
        </p:txBody>
      </p:sp>
      <p:sp>
        <p:nvSpPr>
          <p:cNvPr id="233493" name="Text Box 21"/>
          <p:cNvSpPr txBox="1">
            <a:spLocks noChangeArrowheads="1"/>
          </p:cNvSpPr>
          <p:nvPr/>
        </p:nvSpPr>
        <p:spPr bwMode="auto">
          <a:xfrm>
            <a:off x="1066800" y="1679575"/>
            <a:ext cx="3657600" cy="1444625"/>
          </a:xfrm>
          <a:prstGeom prst="rect">
            <a:avLst/>
          </a:prstGeom>
          <a:solidFill>
            <a:srgbClr val="FFFF99"/>
          </a:solidFill>
          <a:ln w="12700">
            <a:solidFill>
              <a:schemeClr val="accent2"/>
            </a:solidFill>
            <a:miter lim="800000"/>
            <a:headEnd/>
            <a:tailEnd/>
          </a:ln>
          <a:effectLst>
            <a:outerShdw dist="35921" dir="2700000" algn="ctr" rotWithShape="0">
              <a:schemeClr val="tx1"/>
            </a:outerShdw>
          </a:effectLst>
        </p:spPr>
        <p:txBody>
          <a:bodyPr>
            <a:spAutoFit/>
          </a:bodyPr>
          <a:lstStyle/>
          <a:p>
            <a:pPr algn="ctr">
              <a:defRPr/>
            </a:pPr>
            <a:r>
              <a:rPr lang="en-US" sz="2200" b="1" dirty="0">
                <a:solidFill>
                  <a:srgbClr val="0000CC"/>
                </a:solidFill>
              </a:rPr>
              <a:t>Financial statements are just one source of financial accounting information.</a:t>
            </a:r>
          </a:p>
        </p:txBody>
      </p:sp>
    </p:spTree>
  </p:cSld>
  <p:clrMapOvr>
    <a:masterClrMapping/>
  </p:clrMapOvr>
  <p:transition>
    <p:blinds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AutoShape 2"/>
          <p:cNvSpPr>
            <a:spLocks noGrp="1" noChangeArrowheads="1"/>
          </p:cNvSpPr>
          <p:nvPr>
            <p:ph type="title"/>
          </p:nvPr>
        </p:nvSpPr>
        <p:spPr/>
        <p:txBody>
          <a:bodyPr/>
          <a:lstStyle/>
          <a:p>
            <a:pPr>
              <a:defRPr/>
            </a:pPr>
            <a:r>
              <a:rPr lang="en-US" dirty="0"/>
              <a:t>Forms of Business Organization</a:t>
            </a:r>
          </a:p>
        </p:txBody>
      </p:sp>
      <p:graphicFrame>
        <p:nvGraphicFramePr>
          <p:cNvPr id="32770" name="Object 2"/>
          <p:cNvGraphicFramePr>
            <a:graphicFrameLocks/>
          </p:cNvGraphicFramePr>
          <p:nvPr/>
        </p:nvGraphicFramePr>
        <p:xfrm>
          <a:off x="1803400" y="3581400"/>
          <a:ext cx="823913" cy="2657475"/>
        </p:xfrm>
        <a:graphic>
          <a:graphicData uri="http://schemas.openxmlformats.org/presentationml/2006/ole">
            <p:oleObj spid="_x0000_s32770" name="Microsoft ClipArt Gallery" r:id="rId4" imgW="1137960" imgH="3657600" progId="MS_ClipArt_Gallery">
              <p:embed/>
            </p:oleObj>
          </a:graphicData>
        </a:graphic>
      </p:graphicFrame>
      <p:graphicFrame>
        <p:nvGraphicFramePr>
          <p:cNvPr id="32771" name="Object 3"/>
          <p:cNvGraphicFramePr>
            <a:graphicFrameLocks/>
          </p:cNvGraphicFramePr>
          <p:nvPr/>
        </p:nvGraphicFramePr>
        <p:xfrm>
          <a:off x="4038600" y="4014788"/>
          <a:ext cx="2209800" cy="1852612"/>
        </p:xfrm>
        <a:graphic>
          <a:graphicData uri="http://schemas.openxmlformats.org/presentationml/2006/ole">
            <p:oleObj spid="_x0000_s32771" name="Microsoft ClipArt Gallery" r:id="rId5" imgW="3657600" imgH="2804760" progId="MS_ClipArt_Gallery">
              <p:embed/>
            </p:oleObj>
          </a:graphicData>
        </a:graphic>
      </p:graphicFrame>
      <p:sp>
        <p:nvSpPr>
          <p:cNvPr id="235525" name="Rectangle 5"/>
          <p:cNvSpPr>
            <a:spLocks noChangeArrowheads="1"/>
          </p:cNvSpPr>
          <p:nvPr/>
        </p:nvSpPr>
        <p:spPr bwMode="auto">
          <a:xfrm>
            <a:off x="1062038" y="2205038"/>
            <a:ext cx="2595562" cy="828675"/>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400" b="1"/>
              <a:t>Sole Proprietorships</a:t>
            </a:r>
          </a:p>
        </p:txBody>
      </p:sp>
      <p:sp>
        <p:nvSpPr>
          <p:cNvPr id="235526" name="Rectangle 6"/>
          <p:cNvSpPr>
            <a:spLocks noChangeArrowheads="1"/>
          </p:cNvSpPr>
          <p:nvPr/>
        </p:nvSpPr>
        <p:spPr bwMode="auto">
          <a:xfrm>
            <a:off x="3952875" y="2574925"/>
            <a:ext cx="2295525" cy="458788"/>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400" b="1" dirty="0"/>
              <a:t>Partnerships</a:t>
            </a:r>
          </a:p>
        </p:txBody>
      </p:sp>
      <p:sp>
        <p:nvSpPr>
          <p:cNvPr id="235527" name="Rectangle 7"/>
          <p:cNvSpPr>
            <a:spLocks noChangeArrowheads="1"/>
          </p:cNvSpPr>
          <p:nvPr/>
        </p:nvSpPr>
        <p:spPr bwMode="auto">
          <a:xfrm>
            <a:off x="6577013" y="2574925"/>
            <a:ext cx="2295525" cy="458788"/>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sz="2400" b="1"/>
              <a:t>Corporations</a:t>
            </a:r>
          </a:p>
        </p:txBody>
      </p:sp>
      <p:grpSp>
        <p:nvGrpSpPr>
          <p:cNvPr id="32781" name="Group 8"/>
          <p:cNvGrpSpPr>
            <a:grpSpLocks/>
          </p:cNvGrpSpPr>
          <p:nvPr/>
        </p:nvGrpSpPr>
        <p:grpSpPr bwMode="auto">
          <a:xfrm>
            <a:off x="6834188" y="3830638"/>
            <a:ext cx="2289175" cy="2417762"/>
            <a:chOff x="4209" y="2413"/>
            <a:chExt cx="1442" cy="1523"/>
          </a:xfrm>
        </p:grpSpPr>
        <p:graphicFrame>
          <p:nvGraphicFramePr>
            <p:cNvPr id="32772" name="Object 4"/>
            <p:cNvGraphicFramePr>
              <a:graphicFrameLocks/>
            </p:cNvGraphicFramePr>
            <p:nvPr/>
          </p:nvGraphicFramePr>
          <p:xfrm>
            <a:off x="4464" y="2413"/>
            <a:ext cx="1056" cy="659"/>
          </p:xfrm>
          <a:graphic>
            <a:graphicData uri="http://schemas.openxmlformats.org/presentationml/2006/ole">
              <p:oleObj spid="_x0000_s32772" name="Microsoft ClipArt Gallery" r:id="rId6" imgW="3657600" imgH="2288880" progId="MS_ClipArt_Gallery">
                <p:embed/>
              </p:oleObj>
            </a:graphicData>
          </a:graphic>
        </p:graphicFrame>
        <p:graphicFrame>
          <p:nvGraphicFramePr>
            <p:cNvPr id="32773" name="Object 5"/>
            <p:cNvGraphicFramePr>
              <a:graphicFrameLocks/>
            </p:cNvGraphicFramePr>
            <p:nvPr/>
          </p:nvGraphicFramePr>
          <p:xfrm>
            <a:off x="4272" y="2662"/>
            <a:ext cx="1187" cy="741"/>
          </p:xfrm>
          <a:graphic>
            <a:graphicData uri="http://schemas.openxmlformats.org/presentationml/2006/ole">
              <p:oleObj spid="_x0000_s32773" name="Microsoft ClipArt Gallery" r:id="rId7" imgW="3657600" imgH="2288880" progId="MS_ClipArt_Gallery">
                <p:embed/>
              </p:oleObj>
            </a:graphicData>
          </a:graphic>
        </p:graphicFrame>
        <p:graphicFrame>
          <p:nvGraphicFramePr>
            <p:cNvPr id="32774" name="Object 6"/>
            <p:cNvGraphicFramePr>
              <a:graphicFrameLocks/>
            </p:cNvGraphicFramePr>
            <p:nvPr/>
          </p:nvGraphicFramePr>
          <p:xfrm>
            <a:off x="4368" y="2758"/>
            <a:ext cx="1187" cy="741"/>
          </p:xfrm>
          <a:graphic>
            <a:graphicData uri="http://schemas.openxmlformats.org/presentationml/2006/ole">
              <p:oleObj spid="_x0000_s32774" name="Microsoft ClipArt Gallery" r:id="rId8" imgW="3657600" imgH="2288880" progId="MS_ClipArt_Gallery">
                <p:embed/>
              </p:oleObj>
            </a:graphicData>
          </a:graphic>
        </p:graphicFrame>
        <p:graphicFrame>
          <p:nvGraphicFramePr>
            <p:cNvPr id="32775" name="Object 7"/>
            <p:cNvGraphicFramePr>
              <a:graphicFrameLocks/>
            </p:cNvGraphicFramePr>
            <p:nvPr/>
          </p:nvGraphicFramePr>
          <p:xfrm>
            <a:off x="4464" y="2854"/>
            <a:ext cx="1187" cy="741"/>
          </p:xfrm>
          <a:graphic>
            <a:graphicData uri="http://schemas.openxmlformats.org/presentationml/2006/ole">
              <p:oleObj spid="_x0000_s32775" name="Microsoft ClipArt Gallery" r:id="rId9" imgW="3657600" imgH="2288880" progId="MS_ClipArt_Gallery">
                <p:embed/>
              </p:oleObj>
            </a:graphicData>
          </a:graphic>
        </p:graphicFrame>
        <p:graphicFrame>
          <p:nvGraphicFramePr>
            <p:cNvPr id="32776" name="Object 8"/>
            <p:cNvGraphicFramePr>
              <a:graphicFrameLocks/>
            </p:cNvGraphicFramePr>
            <p:nvPr/>
          </p:nvGraphicFramePr>
          <p:xfrm>
            <a:off x="4209" y="3238"/>
            <a:ext cx="1119" cy="698"/>
          </p:xfrm>
          <a:graphic>
            <a:graphicData uri="http://schemas.openxmlformats.org/presentationml/2006/ole">
              <p:oleObj spid="_x0000_s32776" name="Microsoft ClipArt Gallery" r:id="rId10" imgW="3657600" imgH="2288880" progId="MS_ClipArt_Gallery">
                <p:embed/>
              </p:oleObj>
            </a:graphicData>
          </a:graphic>
        </p:graphicFrame>
      </p:grpSp>
    </p:spTree>
  </p:cSld>
  <p:clrMapOvr>
    <a:masterClrMapping/>
  </p:clrMapOvr>
  <p:transition spd="med">
    <p:blinds dir="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AutoShape 2"/>
          <p:cNvSpPr>
            <a:spLocks noGrp="1" noChangeArrowheads="1"/>
          </p:cNvSpPr>
          <p:nvPr>
            <p:ph type="title"/>
          </p:nvPr>
        </p:nvSpPr>
        <p:spPr/>
        <p:txBody>
          <a:bodyPr>
            <a:noAutofit/>
          </a:bodyPr>
          <a:lstStyle/>
          <a:p>
            <a:pPr>
              <a:defRPr/>
            </a:pPr>
            <a:r>
              <a:rPr lang="en-US" sz="4000" dirty="0"/>
              <a:t>Reporting Ownership Equity in the Statement of Financial Position</a:t>
            </a:r>
          </a:p>
        </p:txBody>
      </p:sp>
      <p:grpSp>
        <p:nvGrpSpPr>
          <p:cNvPr id="33798" name="Group 15"/>
          <p:cNvGrpSpPr>
            <a:grpSpLocks/>
          </p:cNvGrpSpPr>
          <p:nvPr/>
        </p:nvGrpSpPr>
        <p:grpSpPr bwMode="auto">
          <a:xfrm>
            <a:off x="1009650" y="1606550"/>
            <a:ext cx="7997825" cy="985838"/>
            <a:chOff x="636" y="1012"/>
            <a:chExt cx="5038" cy="621"/>
          </a:xfrm>
        </p:grpSpPr>
        <p:graphicFrame>
          <p:nvGraphicFramePr>
            <p:cNvPr id="33796" name="Object 4"/>
            <p:cNvGraphicFramePr>
              <a:graphicFrameLocks/>
            </p:cNvGraphicFramePr>
            <p:nvPr/>
          </p:nvGraphicFramePr>
          <p:xfrm>
            <a:off x="2212" y="1012"/>
            <a:ext cx="3462" cy="621"/>
          </p:xfrm>
          <a:graphic>
            <a:graphicData uri="http://schemas.openxmlformats.org/presentationml/2006/ole">
              <p:oleObj spid="_x0000_s33796" name="Worksheet" r:id="rId4" imgW="1836720" imgH="331560" progId="Excel.Sheet.8">
                <p:embed/>
              </p:oleObj>
            </a:graphicData>
          </a:graphic>
        </p:graphicFrame>
        <p:sp>
          <p:nvSpPr>
            <p:cNvPr id="237573" name="Line 5"/>
            <p:cNvSpPr>
              <a:spLocks noChangeShapeType="1"/>
            </p:cNvSpPr>
            <p:nvPr/>
          </p:nvSpPr>
          <p:spPr bwMode="auto">
            <a:xfrm>
              <a:off x="1344" y="1392"/>
              <a:ext cx="864" cy="0"/>
            </a:xfrm>
            <a:prstGeom prst="line">
              <a:avLst/>
            </a:prstGeom>
            <a:noFill/>
            <a:ln w="508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7574" name="Rectangle 6"/>
            <p:cNvSpPr>
              <a:spLocks noChangeArrowheads="1"/>
            </p:cNvSpPr>
            <p:nvPr/>
          </p:nvSpPr>
          <p:spPr bwMode="auto">
            <a:xfrm>
              <a:off x="636" y="1164"/>
              <a:ext cx="1347" cy="444"/>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b="1" dirty="0"/>
                <a:t>Sole Proprietorships</a:t>
              </a:r>
            </a:p>
          </p:txBody>
        </p:sp>
      </p:grpSp>
      <p:grpSp>
        <p:nvGrpSpPr>
          <p:cNvPr id="3" name="Group 7"/>
          <p:cNvGrpSpPr>
            <a:grpSpLocks/>
          </p:cNvGrpSpPr>
          <p:nvPr/>
        </p:nvGrpSpPr>
        <p:grpSpPr bwMode="auto">
          <a:xfrm>
            <a:off x="1009650" y="2978150"/>
            <a:ext cx="7975600" cy="1449388"/>
            <a:chOff x="636" y="1876"/>
            <a:chExt cx="5024" cy="913"/>
          </a:xfrm>
        </p:grpSpPr>
        <p:graphicFrame>
          <p:nvGraphicFramePr>
            <p:cNvPr id="33795" name="Object 3"/>
            <p:cNvGraphicFramePr>
              <a:graphicFrameLocks/>
            </p:cNvGraphicFramePr>
            <p:nvPr/>
          </p:nvGraphicFramePr>
          <p:xfrm>
            <a:off x="2186" y="1876"/>
            <a:ext cx="3474" cy="913"/>
          </p:xfrm>
          <a:graphic>
            <a:graphicData uri="http://schemas.openxmlformats.org/presentationml/2006/ole">
              <p:oleObj spid="_x0000_s33795" name="Worksheet" r:id="rId5" imgW="2447640" imgH="657000" progId="Excel.Sheet.8">
                <p:embed/>
              </p:oleObj>
            </a:graphicData>
          </a:graphic>
        </p:graphicFrame>
        <p:sp>
          <p:nvSpPr>
            <p:cNvPr id="237577" name="Line 9"/>
            <p:cNvSpPr>
              <a:spLocks noChangeShapeType="1"/>
            </p:cNvSpPr>
            <p:nvPr/>
          </p:nvSpPr>
          <p:spPr bwMode="auto">
            <a:xfrm>
              <a:off x="1296" y="2352"/>
              <a:ext cx="864" cy="0"/>
            </a:xfrm>
            <a:prstGeom prst="line">
              <a:avLst/>
            </a:prstGeom>
            <a:noFill/>
            <a:ln w="508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7578" name="Rectangle 10"/>
            <p:cNvSpPr>
              <a:spLocks noChangeArrowheads="1"/>
            </p:cNvSpPr>
            <p:nvPr/>
          </p:nvSpPr>
          <p:spPr bwMode="auto">
            <a:xfrm>
              <a:off x="636" y="2220"/>
              <a:ext cx="1278" cy="250"/>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b="1" dirty="0"/>
                <a:t>Partnerships</a:t>
              </a:r>
            </a:p>
          </p:txBody>
        </p:sp>
      </p:grpSp>
      <p:grpSp>
        <p:nvGrpSpPr>
          <p:cNvPr id="4" name="Group 11"/>
          <p:cNvGrpSpPr>
            <a:grpSpLocks/>
          </p:cNvGrpSpPr>
          <p:nvPr/>
        </p:nvGrpSpPr>
        <p:grpSpPr bwMode="auto">
          <a:xfrm>
            <a:off x="1009650" y="4960938"/>
            <a:ext cx="7975600" cy="1462087"/>
            <a:chOff x="636" y="3125"/>
            <a:chExt cx="5024" cy="921"/>
          </a:xfrm>
        </p:grpSpPr>
        <p:graphicFrame>
          <p:nvGraphicFramePr>
            <p:cNvPr id="33794" name="Object 2"/>
            <p:cNvGraphicFramePr>
              <a:graphicFrameLocks/>
            </p:cNvGraphicFramePr>
            <p:nvPr/>
          </p:nvGraphicFramePr>
          <p:xfrm>
            <a:off x="2160" y="3125"/>
            <a:ext cx="3500" cy="921"/>
          </p:xfrm>
          <a:graphic>
            <a:graphicData uri="http://schemas.openxmlformats.org/presentationml/2006/ole">
              <p:oleObj spid="_x0000_s33794" name="Worksheet" r:id="rId6" imgW="2448154" imgH="657454" progId="Excel.Sheet.8">
                <p:embed/>
              </p:oleObj>
            </a:graphicData>
          </a:graphic>
        </p:graphicFrame>
        <p:sp>
          <p:nvSpPr>
            <p:cNvPr id="237581" name="Line 13"/>
            <p:cNvSpPr>
              <a:spLocks noChangeShapeType="1"/>
            </p:cNvSpPr>
            <p:nvPr/>
          </p:nvSpPr>
          <p:spPr bwMode="auto">
            <a:xfrm>
              <a:off x="1296" y="3600"/>
              <a:ext cx="864" cy="0"/>
            </a:xfrm>
            <a:prstGeom prst="line">
              <a:avLst/>
            </a:prstGeom>
            <a:noFill/>
            <a:ln w="50800">
              <a:solidFill>
                <a:srgbClr val="FF0000"/>
              </a:solidFill>
              <a:round/>
              <a:headEnd/>
              <a:tailEnd type="triangle" w="med" len="med"/>
            </a:ln>
            <a:effectLst>
              <a:outerShdw dist="35921" dir="2700000" algn="ctr" rotWithShape="0">
                <a:schemeClr val="tx1"/>
              </a:outerShdw>
            </a:effectLst>
          </p:spPr>
          <p:txBody>
            <a:bodyPr/>
            <a:lstStyle/>
            <a:p>
              <a:pPr>
                <a:defRPr/>
              </a:pPr>
              <a:endParaRPr lang="en-US" sz="1800"/>
            </a:p>
          </p:txBody>
        </p:sp>
        <p:sp>
          <p:nvSpPr>
            <p:cNvPr id="237582" name="Rectangle 14"/>
            <p:cNvSpPr>
              <a:spLocks noChangeArrowheads="1"/>
            </p:cNvSpPr>
            <p:nvPr/>
          </p:nvSpPr>
          <p:spPr bwMode="auto">
            <a:xfrm>
              <a:off x="636" y="3456"/>
              <a:ext cx="1221" cy="250"/>
            </a:xfrm>
            <a:prstGeom prst="rect">
              <a:avLst/>
            </a:prstGeom>
            <a:solidFill>
              <a:srgbClr val="C0FEF9"/>
            </a:solidFill>
            <a:ln w="12700">
              <a:solidFill>
                <a:srgbClr val="34001F"/>
              </a:solidFill>
              <a:miter lim="800000"/>
              <a:headEnd/>
              <a:tailEnd/>
            </a:ln>
            <a:effectLst>
              <a:outerShdw dist="107763" dir="2700000" algn="ctr" rotWithShape="0">
                <a:schemeClr val="tx1"/>
              </a:outerShdw>
            </a:effectLst>
          </p:spPr>
          <p:txBody>
            <a:bodyPr lIns="90488" tIns="44450" rIns="90488" bIns="44450">
              <a:spAutoFit/>
            </a:bodyPr>
            <a:lstStyle/>
            <a:p>
              <a:pPr algn="ctr">
                <a:defRPr/>
              </a:pPr>
              <a:r>
                <a:rPr lang="en-US" b="1" dirty="0"/>
                <a:t>Corporations</a:t>
              </a:r>
            </a:p>
          </p:txBody>
        </p:sp>
      </p:gr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AutoShape 2"/>
          <p:cNvSpPr>
            <a:spLocks noGrp="1" noChangeArrowheads="1"/>
          </p:cNvSpPr>
          <p:nvPr>
            <p:ph type="title"/>
          </p:nvPr>
        </p:nvSpPr>
        <p:spPr/>
        <p:txBody>
          <a:bodyPr>
            <a:noAutofit/>
          </a:bodyPr>
          <a:lstStyle/>
          <a:p>
            <a:pPr>
              <a:defRPr/>
            </a:pPr>
            <a:r>
              <a:rPr lang="en-US" dirty="0"/>
              <a:t>The Use of Financial Statements by External Parties</a:t>
            </a:r>
          </a:p>
        </p:txBody>
      </p:sp>
      <p:graphicFrame>
        <p:nvGraphicFramePr>
          <p:cNvPr id="34818" name="Object 2"/>
          <p:cNvGraphicFramePr>
            <a:graphicFrameLocks/>
          </p:cNvGraphicFramePr>
          <p:nvPr/>
        </p:nvGraphicFramePr>
        <p:xfrm>
          <a:off x="1525588" y="1884363"/>
          <a:ext cx="2132012" cy="1584325"/>
        </p:xfrm>
        <a:graphic>
          <a:graphicData uri="http://schemas.openxmlformats.org/presentationml/2006/ole">
            <p:oleObj spid="_x0000_s34818" name="Microsoft ClipArt Gallery" r:id="rId4" imgW="8092800" imgH="6010200" progId="MS_ClipArt_Gallery">
              <p:embed/>
            </p:oleObj>
          </a:graphicData>
        </a:graphic>
      </p:graphicFrame>
      <p:graphicFrame>
        <p:nvGraphicFramePr>
          <p:cNvPr id="34819" name="Object 3"/>
          <p:cNvGraphicFramePr>
            <a:graphicFrameLocks/>
          </p:cNvGraphicFramePr>
          <p:nvPr/>
        </p:nvGraphicFramePr>
        <p:xfrm>
          <a:off x="1317625" y="4435475"/>
          <a:ext cx="2378075" cy="1487488"/>
        </p:xfrm>
        <a:graphic>
          <a:graphicData uri="http://schemas.openxmlformats.org/presentationml/2006/ole">
            <p:oleObj spid="_x0000_s34819" name="Microsoft ClipArt Gallery" r:id="rId5" imgW="4052880" imgH="2536560" progId="MS_ClipArt_Gallery">
              <p:embed/>
            </p:oleObj>
          </a:graphicData>
        </a:graphic>
      </p:graphicFrame>
      <p:sp>
        <p:nvSpPr>
          <p:cNvPr id="34821" name="Rectangle 5"/>
          <p:cNvSpPr>
            <a:spLocks noChangeArrowheads="1"/>
          </p:cNvSpPr>
          <p:nvPr/>
        </p:nvSpPr>
        <p:spPr bwMode="auto">
          <a:xfrm>
            <a:off x="1374775" y="3446463"/>
            <a:ext cx="2359025" cy="515937"/>
          </a:xfrm>
          <a:prstGeom prst="rect">
            <a:avLst/>
          </a:prstGeom>
          <a:noFill/>
          <a:ln w="12700">
            <a:noFill/>
            <a:miter lim="800000"/>
            <a:headEnd/>
            <a:tailEnd/>
          </a:ln>
        </p:spPr>
        <p:txBody>
          <a:bodyPr lIns="90488" tIns="44450" rIns="90488" bIns="44450">
            <a:spAutoFit/>
          </a:bodyPr>
          <a:lstStyle/>
          <a:p>
            <a:pPr algn="ctr"/>
            <a:r>
              <a:rPr lang="en-US" sz="2800" b="1"/>
              <a:t>Creditors</a:t>
            </a:r>
          </a:p>
        </p:txBody>
      </p:sp>
      <p:sp>
        <p:nvSpPr>
          <p:cNvPr id="34822" name="Rectangle 6"/>
          <p:cNvSpPr>
            <a:spLocks noChangeArrowheads="1"/>
          </p:cNvSpPr>
          <p:nvPr/>
        </p:nvSpPr>
        <p:spPr bwMode="auto">
          <a:xfrm>
            <a:off x="1298575" y="5884863"/>
            <a:ext cx="2359025" cy="515937"/>
          </a:xfrm>
          <a:prstGeom prst="rect">
            <a:avLst/>
          </a:prstGeom>
          <a:noFill/>
          <a:ln w="12700">
            <a:noFill/>
            <a:miter lim="800000"/>
            <a:headEnd/>
            <a:tailEnd/>
          </a:ln>
        </p:spPr>
        <p:txBody>
          <a:bodyPr lIns="90488" tIns="44450" rIns="90488" bIns="44450">
            <a:spAutoFit/>
          </a:bodyPr>
          <a:lstStyle/>
          <a:p>
            <a:pPr algn="ctr"/>
            <a:r>
              <a:rPr lang="en-US" sz="2800" b="1"/>
              <a:t>Investors</a:t>
            </a:r>
          </a:p>
        </p:txBody>
      </p:sp>
      <p:sp>
        <p:nvSpPr>
          <p:cNvPr id="239623" name="Rectangle 7"/>
          <p:cNvSpPr>
            <a:spLocks noChangeArrowheads="1"/>
          </p:cNvSpPr>
          <p:nvPr/>
        </p:nvSpPr>
        <p:spPr bwMode="auto">
          <a:xfrm>
            <a:off x="3957638" y="2738438"/>
            <a:ext cx="4810125" cy="1751012"/>
          </a:xfrm>
          <a:prstGeom prst="rect">
            <a:avLst/>
          </a:prstGeom>
          <a:solidFill>
            <a:srgbClr val="DBFFB8"/>
          </a:solidFill>
          <a:ln w="12700">
            <a:solidFill>
              <a:srgbClr val="005400"/>
            </a:solidFill>
            <a:miter lim="800000"/>
            <a:headEnd/>
            <a:tailEnd/>
          </a:ln>
          <a:effectLst>
            <a:outerShdw dist="107763" dir="2700000" algn="ctr" rotWithShape="0">
              <a:srgbClr val="005400"/>
            </a:outerShdw>
          </a:effectLst>
        </p:spPr>
        <p:txBody>
          <a:bodyPr lIns="90488" tIns="44450" rIns="90488" bIns="44450">
            <a:spAutoFit/>
          </a:bodyPr>
          <a:lstStyle/>
          <a:p>
            <a:pPr algn="ctr">
              <a:defRPr/>
            </a:pPr>
            <a:r>
              <a:rPr lang="en-US" sz="3600" b="1">
                <a:solidFill>
                  <a:srgbClr val="005400"/>
                </a:solidFill>
              </a:rPr>
              <a:t>Two concerns:</a:t>
            </a:r>
          </a:p>
          <a:p>
            <a:pPr algn="ctr">
              <a:defRPr/>
            </a:pPr>
            <a:r>
              <a:rPr lang="en-US" sz="3600" b="1">
                <a:solidFill>
                  <a:srgbClr val="005400"/>
                </a:solidFill>
              </a:rPr>
              <a:t>Liquidity</a:t>
            </a:r>
          </a:p>
          <a:p>
            <a:pPr algn="ctr">
              <a:defRPr/>
            </a:pPr>
            <a:r>
              <a:rPr lang="en-US" sz="3600" b="1">
                <a:solidFill>
                  <a:srgbClr val="005400"/>
                </a:solidFill>
              </a:rPr>
              <a:t>Profitability</a:t>
            </a:r>
          </a:p>
        </p:txBody>
      </p:sp>
    </p:spTree>
  </p:cSld>
  <p:clrMapOvr>
    <a:masterClrMapping/>
  </p:clrMapOvr>
  <p:transition spd="med">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AutoShape 2"/>
          <p:cNvSpPr>
            <a:spLocks noGrp="1" noChangeArrowheads="1"/>
          </p:cNvSpPr>
          <p:nvPr>
            <p:ph type="title"/>
          </p:nvPr>
        </p:nvSpPr>
        <p:spPr/>
        <p:txBody>
          <a:bodyPr>
            <a:noAutofit/>
          </a:bodyPr>
          <a:lstStyle/>
          <a:p>
            <a:pPr>
              <a:defRPr/>
            </a:pPr>
            <a:r>
              <a:rPr lang="en-US" dirty="0"/>
              <a:t>The Need for Adequate Disclosure</a:t>
            </a:r>
          </a:p>
        </p:txBody>
      </p:sp>
      <p:grpSp>
        <p:nvGrpSpPr>
          <p:cNvPr id="35846" name="Group 4"/>
          <p:cNvGrpSpPr>
            <a:grpSpLocks/>
          </p:cNvGrpSpPr>
          <p:nvPr/>
        </p:nvGrpSpPr>
        <p:grpSpPr bwMode="auto">
          <a:xfrm>
            <a:off x="914400" y="1616075"/>
            <a:ext cx="5257800" cy="4913313"/>
            <a:chOff x="-48" y="1018"/>
            <a:chExt cx="3312" cy="3095"/>
          </a:xfrm>
        </p:grpSpPr>
        <p:graphicFrame>
          <p:nvGraphicFramePr>
            <p:cNvPr id="35842" name="Object 2"/>
            <p:cNvGraphicFramePr>
              <a:graphicFrameLocks/>
            </p:cNvGraphicFramePr>
            <p:nvPr/>
          </p:nvGraphicFramePr>
          <p:xfrm>
            <a:off x="-48" y="1018"/>
            <a:ext cx="2592" cy="2306"/>
          </p:xfrm>
          <a:graphic>
            <a:graphicData uri="http://schemas.openxmlformats.org/presentationml/2006/ole">
              <p:oleObj spid="_x0000_s35842" name="Microsoft ClipArt Gallery" r:id="rId4" imgW="5354280" imgH="4760640" progId="MS_ClipArt_Gallery">
                <p:embed/>
              </p:oleObj>
            </a:graphicData>
          </a:graphic>
        </p:graphicFrame>
        <p:graphicFrame>
          <p:nvGraphicFramePr>
            <p:cNvPr id="35843" name="Object 3"/>
            <p:cNvGraphicFramePr>
              <a:graphicFrameLocks/>
            </p:cNvGraphicFramePr>
            <p:nvPr/>
          </p:nvGraphicFramePr>
          <p:xfrm>
            <a:off x="288" y="1450"/>
            <a:ext cx="2592" cy="2306"/>
          </p:xfrm>
          <a:graphic>
            <a:graphicData uri="http://schemas.openxmlformats.org/presentationml/2006/ole">
              <p:oleObj spid="_x0000_s35843" name="Microsoft ClipArt Gallery" r:id="rId5" imgW="5354280" imgH="4760640" progId="MS_ClipArt_Gallery">
                <p:embed/>
              </p:oleObj>
            </a:graphicData>
          </a:graphic>
        </p:graphicFrame>
        <p:sp>
          <p:nvSpPr>
            <p:cNvPr id="35848" name="Rectangle 7"/>
            <p:cNvSpPr>
              <a:spLocks noChangeArrowheads="1"/>
            </p:cNvSpPr>
            <p:nvPr/>
          </p:nvSpPr>
          <p:spPr bwMode="auto">
            <a:xfrm>
              <a:off x="519" y="1652"/>
              <a:ext cx="1491"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rgbClr val="0000CC"/>
                  </a:solidFill>
                </a:rPr>
                <a:t>Income Statement</a:t>
              </a:r>
            </a:p>
          </p:txBody>
        </p:sp>
        <p:sp>
          <p:nvSpPr>
            <p:cNvPr id="35849" name="Rectangle 8"/>
            <p:cNvSpPr>
              <a:spLocks noChangeArrowheads="1"/>
            </p:cNvSpPr>
            <p:nvPr/>
          </p:nvSpPr>
          <p:spPr bwMode="auto">
            <a:xfrm>
              <a:off x="183" y="1220"/>
              <a:ext cx="1208"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rgbClr val="0000CC"/>
                  </a:solidFill>
                </a:rPr>
                <a:t>Balance Sheet</a:t>
              </a:r>
            </a:p>
          </p:txBody>
        </p:sp>
        <p:graphicFrame>
          <p:nvGraphicFramePr>
            <p:cNvPr id="35844" name="Object 4"/>
            <p:cNvGraphicFramePr>
              <a:graphicFrameLocks/>
            </p:cNvGraphicFramePr>
            <p:nvPr/>
          </p:nvGraphicFramePr>
          <p:xfrm>
            <a:off x="672" y="1882"/>
            <a:ext cx="2592" cy="2231"/>
          </p:xfrm>
          <a:graphic>
            <a:graphicData uri="http://schemas.openxmlformats.org/presentationml/2006/ole">
              <p:oleObj spid="_x0000_s35844" name="Microsoft ClipArt Gallery" r:id="rId6" imgW="5354280" imgH="4760640" progId="MS_ClipArt_Gallery">
                <p:embed/>
              </p:oleObj>
            </a:graphicData>
          </a:graphic>
        </p:graphicFrame>
        <p:sp>
          <p:nvSpPr>
            <p:cNvPr id="35850" name="Rectangle 10"/>
            <p:cNvSpPr>
              <a:spLocks noChangeArrowheads="1"/>
            </p:cNvSpPr>
            <p:nvPr/>
          </p:nvSpPr>
          <p:spPr bwMode="auto">
            <a:xfrm>
              <a:off x="903" y="2091"/>
              <a:ext cx="1925" cy="238"/>
            </a:xfrm>
            <a:prstGeom prst="rect">
              <a:avLst/>
            </a:prstGeom>
            <a:solidFill>
              <a:srgbClr val="FFFFFF"/>
            </a:solidFill>
            <a:ln w="12700">
              <a:noFill/>
              <a:miter lim="800000"/>
              <a:headEnd/>
              <a:tailEnd/>
            </a:ln>
          </p:spPr>
          <p:txBody>
            <a:bodyPr wrap="none" lIns="90488" tIns="44450" rIns="90488" bIns="44450">
              <a:spAutoFit/>
            </a:bodyPr>
            <a:lstStyle/>
            <a:p>
              <a:r>
                <a:rPr lang="en-US" sz="1900" b="1">
                  <a:solidFill>
                    <a:srgbClr val="0000CC"/>
                  </a:solidFill>
                </a:rPr>
                <a:t>Statement of Cash Flows</a:t>
              </a:r>
            </a:p>
          </p:txBody>
        </p:sp>
      </p:grpSp>
      <p:sp>
        <p:nvSpPr>
          <p:cNvPr id="241667" name="Rectangle 3"/>
          <p:cNvSpPr>
            <a:spLocks noChangeArrowheads="1"/>
          </p:cNvSpPr>
          <p:nvPr/>
        </p:nvSpPr>
        <p:spPr bwMode="auto">
          <a:xfrm>
            <a:off x="5562600" y="1752600"/>
            <a:ext cx="3362325" cy="4000500"/>
          </a:xfrm>
          <a:prstGeom prst="rect">
            <a:avLst/>
          </a:prstGeom>
          <a:solidFill>
            <a:srgbClr val="FFE4AD"/>
          </a:solidFill>
          <a:ln w="12700">
            <a:solidFill>
              <a:schemeClr val="tx1"/>
            </a:solidFill>
            <a:miter lim="800000"/>
            <a:headEnd/>
            <a:tailEnd/>
          </a:ln>
          <a:effectLst>
            <a:outerShdw dist="71842" dir="2700000" algn="ctr" rotWithShape="0">
              <a:schemeClr val="tx1"/>
            </a:outerShdw>
          </a:effectLst>
        </p:spPr>
        <p:txBody>
          <a:bodyPr lIns="90488" tIns="44450" rIns="90488" bIns="44450">
            <a:spAutoFit/>
          </a:bodyPr>
          <a:lstStyle/>
          <a:p>
            <a:pPr algn="ctr">
              <a:defRPr/>
            </a:pPr>
            <a:r>
              <a:rPr lang="en-US" sz="3200" b="1" dirty="0">
                <a:solidFill>
                  <a:srgbClr val="FC0128"/>
                </a:solidFill>
              </a:rPr>
              <a:t>Notes</a:t>
            </a:r>
            <a:r>
              <a:rPr lang="en-US" sz="3200" b="1" dirty="0">
                <a:solidFill>
                  <a:schemeClr val="tx2"/>
                </a:solidFill>
              </a:rPr>
              <a:t> </a:t>
            </a:r>
            <a:r>
              <a:rPr lang="en-US" sz="3200" b="1" dirty="0">
                <a:solidFill>
                  <a:srgbClr val="663300"/>
                </a:solidFill>
              </a:rPr>
              <a:t>to the financial statements often provide facts necessary for the proper interpretation of the statements.</a:t>
            </a:r>
          </a:p>
        </p:txBody>
      </p:sp>
    </p:spTree>
  </p:cSld>
  <p:clrMapOvr>
    <a:masterClrMapping/>
  </p:clrMapOvr>
  <p:transition spd="med">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AutoShape 2"/>
          <p:cNvSpPr>
            <a:spLocks noGrp="1" noChangeArrowheads="1"/>
          </p:cNvSpPr>
          <p:nvPr>
            <p:ph type="title"/>
          </p:nvPr>
        </p:nvSpPr>
        <p:spPr/>
        <p:txBody>
          <a:bodyPr>
            <a:noAutofit/>
          </a:bodyPr>
          <a:lstStyle/>
          <a:p>
            <a:pPr>
              <a:defRPr/>
            </a:pPr>
            <a:r>
              <a:rPr lang="en-US" dirty="0"/>
              <a:t>Management’s Interest in Financial Statements</a:t>
            </a:r>
          </a:p>
        </p:txBody>
      </p:sp>
      <p:sp>
        <p:nvSpPr>
          <p:cNvPr id="49155" name="Text Box 3"/>
          <p:cNvSpPr txBox="1">
            <a:spLocks noChangeArrowheads="1"/>
          </p:cNvSpPr>
          <p:nvPr/>
        </p:nvSpPr>
        <p:spPr bwMode="auto">
          <a:xfrm>
            <a:off x="1447800" y="1600200"/>
            <a:ext cx="7162800" cy="1570038"/>
          </a:xfrm>
          <a:prstGeom prst="rect">
            <a:avLst/>
          </a:prstGeom>
          <a:solidFill>
            <a:srgbClr val="FFFF99"/>
          </a:solidFill>
          <a:ln w="12700">
            <a:solidFill>
              <a:schemeClr val="accent2"/>
            </a:solidFill>
            <a:miter lim="800000"/>
            <a:headEnd/>
            <a:tailEnd/>
          </a:ln>
        </p:spPr>
        <p:txBody>
          <a:bodyPr>
            <a:spAutoFit/>
          </a:bodyPr>
          <a:lstStyle/>
          <a:p>
            <a:pPr algn="ctr"/>
            <a:r>
              <a:rPr lang="en-US" sz="2400" b="1">
                <a:solidFill>
                  <a:srgbClr val="0000CC"/>
                </a:solidFill>
              </a:rPr>
              <a:t>Creditors are more likely to extend credit if financial statements show a strong statement of financial position—that is, relatively little debt and large amounts of liquid assets. </a:t>
            </a:r>
          </a:p>
        </p:txBody>
      </p:sp>
      <p:sp>
        <p:nvSpPr>
          <p:cNvPr id="49156" name="Text Box 4"/>
          <p:cNvSpPr txBox="1">
            <a:spLocks noChangeArrowheads="1"/>
          </p:cNvSpPr>
          <p:nvPr/>
        </p:nvSpPr>
        <p:spPr bwMode="auto">
          <a:xfrm>
            <a:off x="1447800" y="4800600"/>
            <a:ext cx="4648200" cy="457200"/>
          </a:xfrm>
          <a:prstGeom prst="rect">
            <a:avLst/>
          </a:prstGeom>
          <a:noFill/>
          <a:ln w="12700">
            <a:noFill/>
            <a:miter lim="800000"/>
            <a:headEnd/>
            <a:tailEnd/>
          </a:ln>
        </p:spPr>
        <p:txBody>
          <a:bodyPr>
            <a:spAutoFit/>
          </a:bodyPr>
          <a:lstStyle/>
          <a:p>
            <a:endParaRPr lang="en-US" sz="1800">
              <a:latin typeface="Times New Roman" pitchFamily="18" charset="0"/>
            </a:endParaRPr>
          </a:p>
        </p:txBody>
      </p:sp>
      <p:sp>
        <p:nvSpPr>
          <p:cNvPr id="243717" name="Text Box 5"/>
          <p:cNvSpPr txBox="1">
            <a:spLocks noChangeArrowheads="1"/>
          </p:cNvSpPr>
          <p:nvPr/>
        </p:nvSpPr>
        <p:spPr bwMode="auto">
          <a:xfrm>
            <a:off x="1447800" y="5353050"/>
            <a:ext cx="7162800" cy="1200150"/>
          </a:xfrm>
          <a:prstGeom prst="rect">
            <a:avLst/>
          </a:prstGeom>
          <a:solidFill>
            <a:srgbClr val="FFE4AD"/>
          </a:solidFill>
          <a:ln w="12700">
            <a:solidFill>
              <a:schemeClr val="accent2"/>
            </a:solidFill>
            <a:miter lim="800000"/>
            <a:headEnd/>
            <a:tailEnd/>
          </a:ln>
        </p:spPr>
        <p:txBody>
          <a:bodyPr>
            <a:spAutoFit/>
          </a:bodyPr>
          <a:lstStyle/>
          <a:p>
            <a:pPr algn="ctr"/>
            <a:r>
              <a:rPr lang="en-US" sz="2400" b="1">
                <a:solidFill>
                  <a:srgbClr val="006600"/>
                </a:solidFill>
              </a:rPr>
              <a:t>Window dressing</a:t>
            </a:r>
            <a:r>
              <a:rPr lang="en-US" sz="2400" b="1">
                <a:solidFill>
                  <a:schemeClr val="accent2"/>
                </a:solidFill>
              </a:rPr>
              <a:t> </a:t>
            </a:r>
            <a:r>
              <a:rPr lang="en-US" sz="2400" b="1">
                <a:solidFill>
                  <a:srgbClr val="0000CC"/>
                </a:solidFill>
              </a:rPr>
              <a:t>occurs when management takes measures to make the company appear as strong as possible in it financial statements. </a:t>
            </a:r>
          </a:p>
        </p:txBody>
      </p:sp>
      <p:pic>
        <p:nvPicPr>
          <p:cNvPr id="49158" name="Picture 6" descr="j0090563"/>
          <p:cNvPicPr>
            <a:picLocks noChangeAspect="1" noChangeArrowheads="1"/>
          </p:cNvPicPr>
          <p:nvPr/>
        </p:nvPicPr>
        <p:blipFill>
          <a:blip r:embed="rId3" cstate="print"/>
          <a:srcRect/>
          <a:stretch>
            <a:fillRect/>
          </a:stretch>
        </p:blipFill>
        <p:spPr bwMode="auto">
          <a:xfrm>
            <a:off x="3733800" y="3200400"/>
            <a:ext cx="2794000" cy="2044700"/>
          </a:xfrm>
          <a:prstGeom prst="rect">
            <a:avLst/>
          </a:prstGeom>
          <a:noFill/>
          <a:ln w="9525">
            <a:noFill/>
            <a:miter lim="800000"/>
            <a:headEnd/>
            <a:tailEnd/>
          </a:ln>
        </p:spPr>
      </p:pic>
    </p:spTree>
  </p:cSld>
  <p:clrMapOvr>
    <a:masterClrMapping/>
  </p:clrMapOvr>
  <p:transition spd="med">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43717"/>
                                        </p:tgtEl>
                                        <p:attrNameLst>
                                          <p:attrName>style.visibility</p:attrName>
                                        </p:attrNameLst>
                                      </p:cBhvr>
                                      <p:to>
                                        <p:strVal val="visible"/>
                                      </p:to>
                                    </p:set>
                                    <p:animEffect transition="in" filter="barn(outVertical)">
                                      <p:cBhvr>
                                        <p:cTn id="7" dur="500"/>
                                        <p:tgtEl>
                                          <p:spTgt spid="2437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717"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572000" y="2357438"/>
            <a:ext cx="4500563" cy="2236787"/>
            <a:chOff x="2880" y="1485"/>
            <a:chExt cx="2835" cy="1409"/>
          </a:xfrm>
        </p:grpSpPr>
        <p:sp>
          <p:nvSpPr>
            <p:cNvPr id="3083" name="Rectangle 4"/>
            <p:cNvSpPr>
              <a:spLocks noChangeArrowheads="1"/>
            </p:cNvSpPr>
            <p:nvPr/>
          </p:nvSpPr>
          <p:spPr bwMode="auto">
            <a:xfrm>
              <a:off x="3837" y="1485"/>
              <a:ext cx="1878" cy="1409"/>
            </a:xfrm>
            <a:prstGeom prst="rect">
              <a:avLst/>
            </a:prstGeom>
            <a:solidFill>
              <a:srgbClr val="DBFFB8"/>
            </a:solidFill>
            <a:ln w="12700">
              <a:solidFill>
                <a:schemeClr val="tx1"/>
              </a:solidFill>
              <a:miter lim="800000"/>
              <a:headEnd/>
              <a:tailEnd/>
            </a:ln>
          </p:spPr>
          <p:txBody>
            <a:bodyPr lIns="90488" tIns="44450" rIns="90488" bIns="44450">
              <a:spAutoFit/>
            </a:bodyPr>
            <a:lstStyle/>
            <a:p>
              <a:pPr algn="ctr"/>
              <a:r>
                <a:rPr lang="en-US" sz="2800" b="1"/>
                <a:t>Depicts the revenue and expenses for a designated </a:t>
              </a:r>
              <a:r>
                <a:rPr lang="en-US" sz="2800" b="1">
                  <a:solidFill>
                    <a:srgbClr val="FC0128"/>
                  </a:solidFill>
                </a:rPr>
                <a:t>period of time</a:t>
              </a:r>
              <a:r>
                <a:rPr lang="en-US" sz="2800" b="1"/>
                <a:t>.</a:t>
              </a:r>
            </a:p>
          </p:txBody>
        </p:sp>
        <p:sp>
          <p:nvSpPr>
            <p:cNvPr id="3084" name="Line 5"/>
            <p:cNvSpPr>
              <a:spLocks noChangeShapeType="1"/>
            </p:cNvSpPr>
            <p:nvPr/>
          </p:nvSpPr>
          <p:spPr bwMode="auto">
            <a:xfrm>
              <a:off x="2880" y="1776"/>
              <a:ext cx="960" cy="0"/>
            </a:xfrm>
            <a:prstGeom prst="line">
              <a:avLst/>
            </a:prstGeom>
            <a:noFill/>
            <a:ln w="50800">
              <a:solidFill>
                <a:schemeClr val="tx1"/>
              </a:solidFill>
              <a:round/>
              <a:headEnd/>
              <a:tailEnd type="triangle" w="med" len="med"/>
            </a:ln>
          </p:spPr>
          <p:txBody>
            <a:bodyPr/>
            <a:lstStyle/>
            <a:p>
              <a:endParaRPr lang="en-US"/>
            </a:p>
          </p:txBody>
        </p:sp>
      </p:grpSp>
      <p:grpSp>
        <p:nvGrpSpPr>
          <p:cNvPr id="3078" name="Group 6"/>
          <p:cNvGrpSpPr>
            <a:grpSpLocks/>
          </p:cNvGrpSpPr>
          <p:nvPr/>
        </p:nvGrpSpPr>
        <p:grpSpPr bwMode="auto">
          <a:xfrm>
            <a:off x="914400" y="1616075"/>
            <a:ext cx="5257800" cy="4913313"/>
            <a:chOff x="336" y="1018"/>
            <a:chExt cx="3312" cy="3095"/>
          </a:xfrm>
        </p:grpSpPr>
        <p:graphicFrame>
          <p:nvGraphicFramePr>
            <p:cNvPr id="3074" name="Object 2"/>
            <p:cNvGraphicFramePr>
              <a:graphicFrameLocks/>
            </p:cNvGraphicFramePr>
            <p:nvPr/>
          </p:nvGraphicFramePr>
          <p:xfrm>
            <a:off x="336" y="1018"/>
            <a:ext cx="2592" cy="2306"/>
          </p:xfrm>
          <a:graphic>
            <a:graphicData uri="http://schemas.openxmlformats.org/presentationml/2006/ole">
              <p:oleObj spid="_x0000_s3074" name="Microsoft ClipArt Gallery" r:id="rId4" imgW="5354280" imgH="4760640" progId="MS_ClipArt_Gallery">
                <p:embed/>
              </p:oleObj>
            </a:graphicData>
          </a:graphic>
        </p:graphicFrame>
        <p:graphicFrame>
          <p:nvGraphicFramePr>
            <p:cNvPr id="3075" name="Object 3"/>
            <p:cNvGraphicFramePr>
              <a:graphicFrameLocks/>
            </p:cNvGraphicFramePr>
            <p:nvPr/>
          </p:nvGraphicFramePr>
          <p:xfrm>
            <a:off x="672" y="1450"/>
            <a:ext cx="2592" cy="2306"/>
          </p:xfrm>
          <a:graphic>
            <a:graphicData uri="http://schemas.openxmlformats.org/presentationml/2006/ole">
              <p:oleObj spid="_x0000_s3075" name="Microsoft ClipArt Gallery" r:id="rId5" imgW="5354280" imgH="4760640" progId="MS_ClipArt_Gallery">
                <p:embed/>
              </p:oleObj>
            </a:graphicData>
          </a:graphic>
        </p:graphicFrame>
        <p:sp>
          <p:nvSpPr>
            <p:cNvPr id="3080" name="Rectangle 9"/>
            <p:cNvSpPr>
              <a:spLocks noChangeArrowheads="1"/>
            </p:cNvSpPr>
            <p:nvPr/>
          </p:nvSpPr>
          <p:spPr bwMode="auto">
            <a:xfrm>
              <a:off x="903" y="1652"/>
              <a:ext cx="1491" cy="248"/>
            </a:xfrm>
            <a:prstGeom prst="rect">
              <a:avLst/>
            </a:prstGeom>
            <a:solidFill>
              <a:srgbClr val="DBFFB8"/>
            </a:solidFill>
            <a:ln w="12700">
              <a:noFill/>
              <a:miter lim="800000"/>
              <a:headEnd/>
              <a:tailEnd/>
            </a:ln>
          </p:spPr>
          <p:txBody>
            <a:bodyPr wrap="none" lIns="90488" tIns="44450" rIns="90488" bIns="44450">
              <a:spAutoFit/>
            </a:bodyPr>
            <a:lstStyle/>
            <a:p>
              <a:r>
                <a:rPr lang="en-US" b="1">
                  <a:solidFill>
                    <a:schemeClr val="accent1"/>
                  </a:solidFill>
                </a:rPr>
                <a:t>Income Statement</a:t>
              </a:r>
            </a:p>
          </p:txBody>
        </p:sp>
        <p:sp>
          <p:nvSpPr>
            <p:cNvPr id="3081" name="Rectangle 10"/>
            <p:cNvSpPr>
              <a:spLocks noChangeArrowheads="1"/>
            </p:cNvSpPr>
            <p:nvPr/>
          </p:nvSpPr>
          <p:spPr bwMode="auto">
            <a:xfrm>
              <a:off x="567" y="1220"/>
              <a:ext cx="1208"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chemeClr val="accent1"/>
                  </a:solidFill>
                </a:rPr>
                <a:t>Balance Sheet</a:t>
              </a:r>
            </a:p>
          </p:txBody>
        </p:sp>
        <p:graphicFrame>
          <p:nvGraphicFramePr>
            <p:cNvPr id="3076" name="Object 4"/>
            <p:cNvGraphicFramePr>
              <a:graphicFrameLocks/>
            </p:cNvGraphicFramePr>
            <p:nvPr/>
          </p:nvGraphicFramePr>
          <p:xfrm>
            <a:off x="1056" y="1882"/>
            <a:ext cx="2592" cy="2231"/>
          </p:xfrm>
          <a:graphic>
            <a:graphicData uri="http://schemas.openxmlformats.org/presentationml/2006/ole">
              <p:oleObj spid="_x0000_s3076" name="Microsoft ClipArt Gallery" r:id="rId6" imgW="5354280" imgH="4760640" progId="MS_ClipArt_Gallery">
                <p:embed/>
              </p:oleObj>
            </a:graphicData>
          </a:graphic>
        </p:graphicFrame>
        <p:sp>
          <p:nvSpPr>
            <p:cNvPr id="3082" name="Rectangle 12"/>
            <p:cNvSpPr>
              <a:spLocks noChangeArrowheads="1"/>
            </p:cNvSpPr>
            <p:nvPr/>
          </p:nvSpPr>
          <p:spPr bwMode="auto">
            <a:xfrm>
              <a:off x="1287" y="2091"/>
              <a:ext cx="1925" cy="238"/>
            </a:xfrm>
            <a:prstGeom prst="rect">
              <a:avLst/>
            </a:prstGeom>
            <a:solidFill>
              <a:srgbClr val="FFFFFF"/>
            </a:solidFill>
            <a:ln w="12700">
              <a:noFill/>
              <a:miter lim="800000"/>
              <a:headEnd/>
              <a:tailEnd/>
            </a:ln>
          </p:spPr>
          <p:txBody>
            <a:bodyPr wrap="none" lIns="90488" tIns="44450" rIns="90488" bIns="44450">
              <a:spAutoFit/>
            </a:bodyPr>
            <a:lstStyle/>
            <a:p>
              <a:r>
                <a:rPr lang="en-US" sz="1900" b="1">
                  <a:solidFill>
                    <a:schemeClr val="accent1"/>
                  </a:solidFill>
                </a:rPr>
                <a:t>Statement of Cash Flows</a:t>
              </a:r>
            </a:p>
          </p:txBody>
        </p:sp>
      </p:grpSp>
      <p:sp>
        <p:nvSpPr>
          <p:cNvPr id="14" name="AutoShape 9"/>
          <p:cNvSpPr>
            <a:spLocks noGrp="1" noChangeArrowheads="1"/>
          </p:cNvSpPr>
          <p:nvPr>
            <p:ph type="title"/>
          </p:nvPr>
        </p:nvSpPr>
        <p:spPr/>
        <p:txBody>
          <a:bodyPr>
            <a:noAutofit/>
          </a:bodyPr>
          <a:lstStyle/>
          <a:p>
            <a:pPr>
              <a:defRPr/>
            </a:pPr>
            <a:r>
              <a:rPr lang="en-US" dirty="0"/>
              <a:t>Introduction to Financial Statements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p:txBody>
          <a:bodyPr vert="horz" wrap="square" lIns="91440" tIns="45720" rIns="91440" bIns="45720" numCol="1" anchorCtr="0" compatLnSpc="1">
            <a:prstTxWarp prst="textNoShape">
              <a:avLst/>
            </a:prstTxWarp>
          </a:bodyPr>
          <a:lstStyle/>
          <a:p>
            <a:pPr eaLnBrk="1" hangingPunct="1">
              <a:defRPr/>
            </a:pPr>
            <a:r>
              <a:rPr lang="en-US" dirty="0" smtClean="0">
                <a:effectLst>
                  <a:outerShdw blurRad="38100" dist="38100" dir="2700000" algn="tl">
                    <a:srgbClr val="000000">
                      <a:alpha val="43137"/>
                    </a:srgbClr>
                  </a:outerShdw>
                </a:effectLst>
                <a:cs typeface="Arial" charset="0"/>
              </a:rPr>
              <a:t>End of Chapter 2</a:t>
            </a:r>
          </a:p>
        </p:txBody>
      </p:sp>
      <p:pic>
        <p:nvPicPr>
          <p:cNvPr id="2055" name="Picture 7" descr="C:\Documents and Settings\Jon A. Booker\Local Settings\Temporary Internet Files\Content.IE5\QSPMLVCU\MPj04394000000[1].jpg"/>
          <p:cNvPicPr>
            <a:picLocks noChangeAspect="1" noChangeArrowheads="1"/>
          </p:cNvPicPr>
          <p:nvPr/>
        </p:nvPicPr>
        <p:blipFill>
          <a:blip r:embed="rId3" cstate="print"/>
          <a:srcRect/>
          <a:stretch>
            <a:fillRect/>
          </a:stretch>
        </p:blipFill>
        <p:spPr bwMode="auto">
          <a:xfrm>
            <a:off x="1524000" y="1676400"/>
            <a:ext cx="6400800" cy="42735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4572000" y="3348038"/>
            <a:ext cx="4500563" cy="2236787"/>
            <a:chOff x="2880" y="2109"/>
            <a:chExt cx="2835" cy="1409"/>
          </a:xfrm>
        </p:grpSpPr>
        <p:sp>
          <p:nvSpPr>
            <p:cNvPr id="4107" name="Rectangle 4"/>
            <p:cNvSpPr>
              <a:spLocks noChangeArrowheads="1"/>
            </p:cNvSpPr>
            <p:nvPr/>
          </p:nvSpPr>
          <p:spPr bwMode="auto">
            <a:xfrm>
              <a:off x="3837" y="2109"/>
              <a:ext cx="1878" cy="1409"/>
            </a:xfrm>
            <a:prstGeom prst="rect">
              <a:avLst/>
            </a:prstGeom>
            <a:solidFill>
              <a:srgbClr val="FFC5CF"/>
            </a:solidFill>
            <a:ln w="12700">
              <a:solidFill>
                <a:schemeClr val="tx1"/>
              </a:solidFill>
              <a:miter lim="800000"/>
              <a:headEnd/>
              <a:tailEnd/>
            </a:ln>
          </p:spPr>
          <p:txBody>
            <a:bodyPr lIns="90488" tIns="44450" rIns="90488" bIns="44450">
              <a:spAutoFit/>
            </a:bodyPr>
            <a:lstStyle/>
            <a:p>
              <a:pPr algn="ctr"/>
              <a:r>
                <a:rPr lang="en-US" sz="2800" b="1"/>
                <a:t>Depicts the ways cash has changed during a designated </a:t>
              </a:r>
              <a:r>
                <a:rPr lang="en-US" sz="2800" b="1">
                  <a:solidFill>
                    <a:srgbClr val="FC0128"/>
                  </a:solidFill>
                </a:rPr>
                <a:t>period of time</a:t>
              </a:r>
              <a:r>
                <a:rPr lang="en-US" sz="2800" b="1"/>
                <a:t>.</a:t>
              </a:r>
            </a:p>
          </p:txBody>
        </p:sp>
        <p:sp>
          <p:nvSpPr>
            <p:cNvPr id="4108" name="Line 5"/>
            <p:cNvSpPr>
              <a:spLocks noChangeShapeType="1"/>
            </p:cNvSpPr>
            <p:nvPr/>
          </p:nvSpPr>
          <p:spPr bwMode="auto">
            <a:xfrm>
              <a:off x="2880" y="2448"/>
              <a:ext cx="960" cy="0"/>
            </a:xfrm>
            <a:prstGeom prst="line">
              <a:avLst/>
            </a:prstGeom>
            <a:noFill/>
            <a:ln w="50800">
              <a:solidFill>
                <a:schemeClr val="tx1"/>
              </a:solidFill>
              <a:round/>
              <a:headEnd/>
              <a:tailEnd type="triangle" w="med" len="med"/>
            </a:ln>
          </p:spPr>
          <p:txBody>
            <a:bodyPr/>
            <a:lstStyle/>
            <a:p>
              <a:endParaRPr lang="en-US"/>
            </a:p>
          </p:txBody>
        </p:sp>
      </p:grpSp>
      <p:grpSp>
        <p:nvGrpSpPr>
          <p:cNvPr id="4102" name="Group 6"/>
          <p:cNvGrpSpPr>
            <a:grpSpLocks/>
          </p:cNvGrpSpPr>
          <p:nvPr/>
        </p:nvGrpSpPr>
        <p:grpSpPr bwMode="auto">
          <a:xfrm>
            <a:off x="914400" y="1616075"/>
            <a:ext cx="5257800" cy="4913313"/>
            <a:chOff x="336" y="1018"/>
            <a:chExt cx="3312" cy="3095"/>
          </a:xfrm>
        </p:grpSpPr>
        <p:graphicFrame>
          <p:nvGraphicFramePr>
            <p:cNvPr id="4098" name="Object 2"/>
            <p:cNvGraphicFramePr>
              <a:graphicFrameLocks/>
            </p:cNvGraphicFramePr>
            <p:nvPr/>
          </p:nvGraphicFramePr>
          <p:xfrm>
            <a:off x="336" y="1018"/>
            <a:ext cx="2592" cy="2306"/>
          </p:xfrm>
          <a:graphic>
            <a:graphicData uri="http://schemas.openxmlformats.org/presentationml/2006/ole">
              <p:oleObj spid="_x0000_s4098" name="Microsoft ClipArt Gallery" r:id="rId4" imgW="5354280" imgH="4760640" progId="MS_ClipArt_Gallery">
                <p:embed/>
              </p:oleObj>
            </a:graphicData>
          </a:graphic>
        </p:graphicFrame>
        <p:graphicFrame>
          <p:nvGraphicFramePr>
            <p:cNvPr id="4099" name="Object 3"/>
            <p:cNvGraphicFramePr>
              <a:graphicFrameLocks/>
            </p:cNvGraphicFramePr>
            <p:nvPr/>
          </p:nvGraphicFramePr>
          <p:xfrm>
            <a:off x="672" y="1450"/>
            <a:ext cx="2592" cy="2306"/>
          </p:xfrm>
          <a:graphic>
            <a:graphicData uri="http://schemas.openxmlformats.org/presentationml/2006/ole">
              <p:oleObj spid="_x0000_s4099" name="Microsoft ClipArt Gallery" r:id="rId5" imgW="5354280" imgH="4760640" progId="MS_ClipArt_Gallery">
                <p:embed/>
              </p:oleObj>
            </a:graphicData>
          </a:graphic>
        </p:graphicFrame>
        <p:sp>
          <p:nvSpPr>
            <p:cNvPr id="4104" name="Rectangle 9"/>
            <p:cNvSpPr>
              <a:spLocks noChangeArrowheads="1"/>
            </p:cNvSpPr>
            <p:nvPr/>
          </p:nvSpPr>
          <p:spPr bwMode="auto">
            <a:xfrm>
              <a:off x="903" y="1652"/>
              <a:ext cx="1491"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chemeClr val="accent1"/>
                  </a:solidFill>
                </a:rPr>
                <a:t>Income Statement</a:t>
              </a:r>
            </a:p>
          </p:txBody>
        </p:sp>
        <p:sp>
          <p:nvSpPr>
            <p:cNvPr id="4105" name="Rectangle 10"/>
            <p:cNvSpPr>
              <a:spLocks noChangeArrowheads="1"/>
            </p:cNvSpPr>
            <p:nvPr/>
          </p:nvSpPr>
          <p:spPr bwMode="auto">
            <a:xfrm>
              <a:off x="567" y="1220"/>
              <a:ext cx="1208" cy="248"/>
            </a:xfrm>
            <a:prstGeom prst="rect">
              <a:avLst/>
            </a:prstGeom>
            <a:solidFill>
              <a:srgbClr val="FFFFFF"/>
            </a:solidFill>
            <a:ln w="12700">
              <a:noFill/>
              <a:miter lim="800000"/>
              <a:headEnd/>
              <a:tailEnd/>
            </a:ln>
          </p:spPr>
          <p:txBody>
            <a:bodyPr wrap="none" lIns="90488" tIns="44450" rIns="90488" bIns="44450">
              <a:spAutoFit/>
            </a:bodyPr>
            <a:lstStyle/>
            <a:p>
              <a:r>
                <a:rPr lang="en-US" b="1">
                  <a:solidFill>
                    <a:schemeClr val="accent1"/>
                  </a:solidFill>
                </a:rPr>
                <a:t>Balance Sheet</a:t>
              </a:r>
            </a:p>
          </p:txBody>
        </p:sp>
        <p:graphicFrame>
          <p:nvGraphicFramePr>
            <p:cNvPr id="4100" name="Object 4"/>
            <p:cNvGraphicFramePr>
              <a:graphicFrameLocks/>
            </p:cNvGraphicFramePr>
            <p:nvPr/>
          </p:nvGraphicFramePr>
          <p:xfrm>
            <a:off x="1056" y="1882"/>
            <a:ext cx="2592" cy="2231"/>
          </p:xfrm>
          <a:graphic>
            <a:graphicData uri="http://schemas.openxmlformats.org/presentationml/2006/ole">
              <p:oleObj spid="_x0000_s4100" name="Microsoft ClipArt Gallery" r:id="rId6" imgW="5354280" imgH="4760640" progId="MS_ClipArt_Gallery">
                <p:embed/>
              </p:oleObj>
            </a:graphicData>
          </a:graphic>
        </p:graphicFrame>
        <p:sp>
          <p:nvSpPr>
            <p:cNvPr id="4106" name="Rectangle 12"/>
            <p:cNvSpPr>
              <a:spLocks noChangeArrowheads="1"/>
            </p:cNvSpPr>
            <p:nvPr/>
          </p:nvSpPr>
          <p:spPr bwMode="auto">
            <a:xfrm>
              <a:off x="1287" y="2091"/>
              <a:ext cx="1925" cy="238"/>
            </a:xfrm>
            <a:prstGeom prst="rect">
              <a:avLst/>
            </a:prstGeom>
            <a:solidFill>
              <a:srgbClr val="FFC5CF"/>
            </a:solidFill>
            <a:ln w="12700">
              <a:noFill/>
              <a:miter lim="800000"/>
              <a:headEnd/>
              <a:tailEnd/>
            </a:ln>
          </p:spPr>
          <p:txBody>
            <a:bodyPr wrap="none" lIns="90488" tIns="44450" rIns="90488" bIns="44450">
              <a:spAutoFit/>
            </a:bodyPr>
            <a:lstStyle/>
            <a:p>
              <a:r>
                <a:rPr lang="en-US" sz="1900" b="1">
                  <a:solidFill>
                    <a:schemeClr val="accent1"/>
                  </a:solidFill>
                </a:rPr>
                <a:t>Statement of Cash Flows</a:t>
              </a:r>
            </a:p>
          </p:txBody>
        </p:sp>
      </p:grpSp>
      <p:sp>
        <p:nvSpPr>
          <p:cNvPr id="14" name="AutoShape 9"/>
          <p:cNvSpPr>
            <a:spLocks noGrp="1" noChangeArrowheads="1"/>
          </p:cNvSpPr>
          <p:nvPr>
            <p:ph type="title"/>
          </p:nvPr>
        </p:nvSpPr>
        <p:spPr/>
        <p:txBody>
          <a:bodyPr>
            <a:noAutofit/>
          </a:bodyPr>
          <a:lstStyle/>
          <a:p>
            <a:pPr>
              <a:defRPr/>
            </a:pPr>
            <a:r>
              <a:rPr lang="en-US" dirty="0"/>
              <a:t>Introduction to Financial Statements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p:cNvGraphicFramePr>
          <p:nvPr/>
        </p:nvGraphicFramePr>
        <p:xfrm>
          <a:off x="1143000" y="2057400"/>
          <a:ext cx="7848600" cy="4032250"/>
        </p:xfrm>
        <a:graphic>
          <a:graphicData uri="http://schemas.openxmlformats.org/presentationml/2006/ole">
            <p:oleObj spid="_x0000_s5122" name="Worksheet" r:id="rId4" imgW="3971918" imgH="2123952" progId="Excel.Sheet.8">
              <p:embed/>
            </p:oleObj>
          </a:graphicData>
        </a:graphic>
      </p:graphicFrame>
      <p:sp>
        <p:nvSpPr>
          <p:cNvPr id="174083" name="AutoShape 3"/>
          <p:cNvSpPr>
            <a:spLocks noGrp="1" noChangeArrowheads="1"/>
          </p:cNvSpPr>
          <p:nvPr>
            <p:ph type="title"/>
          </p:nvPr>
        </p:nvSpPr>
        <p:spPr/>
        <p:txBody>
          <a:bodyPr>
            <a:noAutofit/>
          </a:bodyPr>
          <a:lstStyle/>
          <a:p>
            <a:pPr>
              <a:defRPr/>
            </a:pPr>
            <a:r>
              <a:rPr lang="en-US" dirty="0"/>
              <a:t>A Starting Point:  Statement of Financial Position</a:t>
            </a:r>
          </a:p>
        </p:txBody>
      </p:sp>
      <p:sp>
        <p:nvSpPr>
          <p:cNvPr id="5125" name="Rectangle 4"/>
          <p:cNvSpPr>
            <a:spLocks noChangeArrowheads="1"/>
          </p:cNvSpPr>
          <p:nvPr/>
        </p:nvSpPr>
        <p:spPr bwMode="auto">
          <a:xfrm>
            <a:off x="755650" y="6359525"/>
            <a:ext cx="1758950" cy="422275"/>
          </a:xfrm>
          <a:prstGeom prst="rect">
            <a:avLst/>
          </a:prstGeom>
          <a:noFill/>
          <a:ln w="12700">
            <a:noFill/>
            <a:miter lim="800000"/>
            <a:headEnd/>
            <a:tailEnd/>
          </a:ln>
        </p:spPr>
        <p:txBody>
          <a:bodyPr wrap="none" anchor="ctr"/>
          <a:lstStyle/>
          <a:p>
            <a:endParaRPr lang="en-US" sz="1800"/>
          </a:p>
        </p:txBody>
      </p:sp>
      <p:sp>
        <p:nvSpPr>
          <p:cNvPr id="5126" name="Rectangle 5"/>
          <p:cNvSpPr>
            <a:spLocks noChangeArrowheads="1"/>
          </p:cNvSpPr>
          <p:nvPr/>
        </p:nvSpPr>
        <p:spPr bwMode="auto">
          <a:xfrm>
            <a:off x="3270250" y="6359525"/>
            <a:ext cx="2673350" cy="422275"/>
          </a:xfrm>
          <a:prstGeom prst="rect">
            <a:avLst/>
          </a:prstGeom>
          <a:noFill/>
          <a:ln w="12700">
            <a:noFill/>
            <a:miter lim="800000"/>
            <a:headEnd/>
            <a:tailEnd/>
          </a:ln>
        </p:spPr>
        <p:txBody>
          <a:bodyPr wrap="none" anchor="ctr"/>
          <a:lstStyle/>
          <a:p>
            <a:endParaRPr lang="en-US" sz="1800"/>
          </a:p>
        </p:txBody>
      </p:sp>
      <p:sp>
        <p:nvSpPr>
          <p:cNvPr id="5127" name="Rectangle 6"/>
          <p:cNvSpPr>
            <a:spLocks noChangeArrowheads="1"/>
          </p:cNvSpPr>
          <p:nvPr/>
        </p:nvSpPr>
        <p:spPr bwMode="auto">
          <a:xfrm>
            <a:off x="755650" y="6359525"/>
            <a:ext cx="1758950" cy="422275"/>
          </a:xfrm>
          <a:prstGeom prst="rect">
            <a:avLst/>
          </a:prstGeom>
          <a:noFill/>
          <a:ln w="12700">
            <a:noFill/>
            <a:miter lim="800000"/>
            <a:headEnd/>
            <a:tailEnd/>
          </a:ln>
        </p:spPr>
        <p:txBody>
          <a:bodyPr wrap="none" anchor="ctr"/>
          <a:lstStyle/>
          <a:p>
            <a:endParaRPr lang="en-US" sz="1800"/>
          </a:p>
        </p:txBody>
      </p:sp>
      <p:sp>
        <p:nvSpPr>
          <p:cNvPr id="5128" name="Rectangle 7"/>
          <p:cNvSpPr>
            <a:spLocks noChangeArrowheads="1"/>
          </p:cNvSpPr>
          <p:nvPr/>
        </p:nvSpPr>
        <p:spPr bwMode="auto">
          <a:xfrm>
            <a:off x="3270250" y="6359525"/>
            <a:ext cx="2673350" cy="422275"/>
          </a:xfrm>
          <a:prstGeom prst="rect">
            <a:avLst/>
          </a:prstGeom>
          <a:noFill/>
          <a:ln w="12700">
            <a:noFill/>
            <a:miter lim="800000"/>
            <a:headEnd/>
            <a:tailEnd/>
          </a:ln>
        </p:spPr>
        <p:txBody>
          <a:bodyPr wrap="none" anchor="ctr"/>
          <a:lstStyle/>
          <a:p>
            <a:endParaRPr lang="en-US" sz="1800"/>
          </a:p>
        </p:txBody>
      </p:sp>
      <p:graphicFrame>
        <p:nvGraphicFramePr>
          <p:cNvPr id="5123" name="Object 3"/>
          <p:cNvGraphicFramePr>
            <a:graphicFrameLocks/>
          </p:cNvGraphicFramePr>
          <p:nvPr/>
        </p:nvGraphicFramePr>
        <p:xfrm>
          <a:off x="4672013" y="5943600"/>
          <a:ext cx="890587" cy="838200"/>
        </p:xfrm>
        <a:graphic>
          <a:graphicData uri="http://schemas.openxmlformats.org/presentationml/2006/ole">
            <p:oleObj spid="_x0000_s5123" name="Microsoft ClipArt Gallery" r:id="rId5" imgW="6038640" imgH="6006960" progId="MS_ClipArt_Gallery">
              <p:embed/>
            </p:oleObj>
          </a:graphicData>
        </a:graphic>
      </p:graphicFrame>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AutoShape 2"/>
          <p:cNvSpPr>
            <a:spLocks noGrp="1" noChangeArrowheads="1"/>
          </p:cNvSpPr>
          <p:nvPr>
            <p:ph type="title"/>
          </p:nvPr>
        </p:nvSpPr>
        <p:spPr/>
        <p:txBody>
          <a:bodyPr>
            <a:noAutofit/>
          </a:bodyPr>
          <a:lstStyle/>
          <a:p>
            <a:pPr>
              <a:defRPr/>
            </a:pPr>
            <a:r>
              <a:rPr lang="en-US" dirty="0"/>
              <a:t>The Concept of the Business Entity</a:t>
            </a:r>
          </a:p>
        </p:txBody>
      </p:sp>
      <p:graphicFrame>
        <p:nvGraphicFramePr>
          <p:cNvPr id="6146" name="Object 2"/>
          <p:cNvGraphicFramePr>
            <a:graphicFrameLocks/>
          </p:cNvGraphicFramePr>
          <p:nvPr/>
        </p:nvGraphicFramePr>
        <p:xfrm>
          <a:off x="1181100" y="1908175"/>
          <a:ext cx="4076700" cy="3578225"/>
        </p:xfrm>
        <a:graphic>
          <a:graphicData uri="http://schemas.openxmlformats.org/presentationml/2006/ole">
            <p:oleObj spid="_x0000_s6146" name="Microsoft ClipArt Gallery" r:id="rId4" imgW="2286000" imgH="2009520" progId="MS_ClipArt_Gallery">
              <p:embed/>
            </p:oleObj>
          </a:graphicData>
        </a:graphic>
      </p:graphicFrame>
      <p:sp>
        <p:nvSpPr>
          <p:cNvPr id="6148" name="Rectangle 4"/>
          <p:cNvSpPr>
            <a:spLocks noChangeArrowheads="1"/>
          </p:cNvSpPr>
          <p:nvPr/>
        </p:nvSpPr>
        <p:spPr bwMode="auto">
          <a:xfrm>
            <a:off x="2116138" y="3475038"/>
            <a:ext cx="2130425" cy="1196975"/>
          </a:xfrm>
          <a:prstGeom prst="rect">
            <a:avLst/>
          </a:prstGeom>
          <a:noFill/>
          <a:ln w="12700">
            <a:noFill/>
            <a:miter lim="800000"/>
            <a:headEnd/>
            <a:tailEnd/>
          </a:ln>
        </p:spPr>
        <p:txBody>
          <a:bodyPr lIns="90488" tIns="44450" rIns="90488" bIns="44450">
            <a:spAutoFit/>
          </a:bodyPr>
          <a:lstStyle/>
          <a:p>
            <a:pPr algn="ctr"/>
            <a:r>
              <a:rPr lang="en-US" sz="2400" b="1"/>
              <a:t>Vagabond Travel Agency</a:t>
            </a:r>
          </a:p>
        </p:txBody>
      </p:sp>
      <p:sp>
        <p:nvSpPr>
          <p:cNvPr id="6149" name="Rectangle 5"/>
          <p:cNvSpPr>
            <a:spLocks noChangeArrowheads="1"/>
          </p:cNvSpPr>
          <p:nvPr/>
        </p:nvSpPr>
        <p:spPr bwMode="auto">
          <a:xfrm>
            <a:off x="5335588" y="2135188"/>
            <a:ext cx="3273425" cy="3384550"/>
          </a:xfrm>
          <a:prstGeom prst="rect">
            <a:avLst/>
          </a:prstGeom>
          <a:noFill/>
          <a:ln w="12700">
            <a:noFill/>
            <a:miter lim="800000"/>
            <a:headEnd/>
            <a:tailEnd/>
          </a:ln>
        </p:spPr>
        <p:txBody>
          <a:bodyPr lIns="90488" tIns="44450" rIns="90488" bIns="44450">
            <a:spAutoFit/>
          </a:bodyPr>
          <a:lstStyle/>
          <a:p>
            <a:pPr algn="ctr"/>
            <a:r>
              <a:rPr lang="en-US" sz="3600" b="1"/>
              <a:t>A </a:t>
            </a:r>
            <a:r>
              <a:rPr lang="en-US" sz="3600" b="1">
                <a:solidFill>
                  <a:srgbClr val="FC0128"/>
                </a:solidFill>
              </a:rPr>
              <a:t>business entity </a:t>
            </a:r>
            <a:r>
              <a:rPr lang="en-US" sz="3600" b="1"/>
              <a:t>is separate from the personal affairs of its owner.</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2"/>
          <p:cNvGraphicFramePr>
            <a:graphicFrameLocks/>
          </p:cNvGraphicFramePr>
          <p:nvPr/>
        </p:nvGraphicFramePr>
        <p:xfrm>
          <a:off x="1219200" y="1828800"/>
          <a:ext cx="7772400" cy="4260850"/>
        </p:xfrm>
        <a:graphic>
          <a:graphicData uri="http://schemas.openxmlformats.org/presentationml/2006/ole">
            <p:oleObj spid="_x0000_s7170" name="Worksheet" r:id="rId4" imgW="3972068" imgH="2124266" progId="Excel.Sheet.8">
              <p:embed/>
            </p:oleObj>
          </a:graphicData>
        </a:graphic>
      </p:graphicFrame>
      <p:sp>
        <p:nvSpPr>
          <p:cNvPr id="178179" name="AutoShape 3"/>
          <p:cNvSpPr>
            <a:spLocks noGrp="1" noChangeArrowheads="1"/>
          </p:cNvSpPr>
          <p:nvPr>
            <p:ph type="title"/>
          </p:nvPr>
        </p:nvSpPr>
        <p:spPr/>
        <p:txBody>
          <a:bodyPr/>
          <a:lstStyle/>
          <a:p>
            <a:pPr>
              <a:defRPr/>
            </a:pPr>
            <a:r>
              <a:rPr lang="en-US" dirty="0"/>
              <a:t>Assets</a:t>
            </a:r>
          </a:p>
        </p:txBody>
      </p:sp>
      <p:sp>
        <p:nvSpPr>
          <p:cNvPr id="178180" name="Rectangle 4"/>
          <p:cNvSpPr>
            <a:spLocks noChangeArrowheads="1"/>
          </p:cNvSpPr>
          <p:nvPr/>
        </p:nvSpPr>
        <p:spPr bwMode="auto">
          <a:xfrm>
            <a:off x="5076825" y="2819400"/>
            <a:ext cx="3990975" cy="3513138"/>
          </a:xfrm>
          <a:prstGeom prst="rect">
            <a:avLst/>
          </a:prstGeom>
          <a:solidFill>
            <a:srgbClr val="DBFFB8"/>
          </a:solidFill>
          <a:ln w="12700">
            <a:solidFill>
              <a:srgbClr val="00AE00"/>
            </a:solidFill>
            <a:miter lim="800000"/>
            <a:headEnd/>
            <a:tailEnd/>
          </a:ln>
          <a:effectLst>
            <a:outerShdw dist="35921" dir="2700000" algn="ctr" rotWithShape="0">
              <a:schemeClr val="tx1"/>
            </a:outerShdw>
          </a:effectLst>
        </p:spPr>
        <p:txBody>
          <a:bodyPr lIns="90488" tIns="44450" rIns="90488" bIns="44450">
            <a:spAutoFit/>
          </a:bodyPr>
          <a:lstStyle/>
          <a:p>
            <a:pPr algn="ctr"/>
            <a:r>
              <a:rPr lang="en-US" sz="3200" b="1">
                <a:solidFill>
                  <a:srgbClr val="037C03"/>
                </a:solidFill>
              </a:rPr>
              <a:t>Assets</a:t>
            </a:r>
            <a:r>
              <a:rPr lang="en-US" sz="3200" b="1"/>
              <a:t> are economic resources that are owned by the business and are expected to benefit future operations.</a:t>
            </a: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AutoShape 2"/>
          <p:cNvSpPr>
            <a:spLocks noGrp="1" noChangeArrowheads="1"/>
          </p:cNvSpPr>
          <p:nvPr>
            <p:ph type="title"/>
          </p:nvPr>
        </p:nvSpPr>
        <p:spPr/>
        <p:txBody>
          <a:bodyPr/>
          <a:lstStyle/>
          <a:p>
            <a:pPr>
              <a:defRPr/>
            </a:pPr>
            <a:r>
              <a:rPr lang="en-US"/>
              <a:t>Assets</a:t>
            </a:r>
          </a:p>
        </p:txBody>
      </p:sp>
      <p:sp>
        <p:nvSpPr>
          <p:cNvPr id="180227" name="Oval 3"/>
          <p:cNvSpPr>
            <a:spLocks noChangeArrowheads="1"/>
          </p:cNvSpPr>
          <p:nvPr/>
        </p:nvSpPr>
        <p:spPr bwMode="auto">
          <a:xfrm>
            <a:off x="4318000" y="2832100"/>
            <a:ext cx="2540000" cy="1435100"/>
          </a:xfrm>
          <a:prstGeom prst="ellipse">
            <a:avLst/>
          </a:prstGeom>
          <a:solidFill>
            <a:srgbClr val="CCFF99"/>
          </a:solidFill>
          <a:ln w="12700">
            <a:solidFill>
              <a:schemeClr val="tx1"/>
            </a:solidFill>
            <a:round/>
            <a:headEnd/>
            <a:tailEnd/>
          </a:ln>
          <a:effectLst>
            <a:outerShdw dist="35921" dir="2700000" algn="ctr" rotWithShape="0">
              <a:schemeClr val="tx1"/>
            </a:outerShdw>
          </a:effectLst>
        </p:spPr>
        <p:txBody>
          <a:bodyPr wrap="none" lIns="90488" tIns="44450" rIns="90488" bIns="44450" anchor="ctr"/>
          <a:lstStyle/>
          <a:p>
            <a:pPr algn="ctr">
              <a:defRPr/>
            </a:pPr>
            <a:r>
              <a:rPr lang="en-US" sz="2800">
                <a:effectLst>
                  <a:outerShdw blurRad="38100" dist="38100" dir="2700000" algn="tl">
                    <a:srgbClr val="000000"/>
                  </a:outerShdw>
                </a:effectLst>
              </a:rPr>
              <a:t>Cost Principle</a:t>
            </a:r>
          </a:p>
        </p:txBody>
      </p:sp>
      <p:sp>
        <p:nvSpPr>
          <p:cNvPr id="180228" name="Oval 4"/>
          <p:cNvSpPr>
            <a:spLocks noChangeArrowheads="1"/>
          </p:cNvSpPr>
          <p:nvPr/>
        </p:nvSpPr>
        <p:spPr bwMode="auto">
          <a:xfrm>
            <a:off x="5867400" y="4356100"/>
            <a:ext cx="2959100" cy="1739900"/>
          </a:xfrm>
          <a:prstGeom prst="ellipse">
            <a:avLst/>
          </a:prstGeom>
          <a:solidFill>
            <a:srgbClr val="CCFF99"/>
          </a:solidFill>
          <a:ln w="12700">
            <a:solidFill>
              <a:schemeClr val="tx1"/>
            </a:solidFill>
            <a:round/>
            <a:headEnd/>
            <a:tailEnd/>
          </a:ln>
          <a:effectLst>
            <a:outerShdw dist="35921" dir="2700000" algn="ctr" rotWithShape="0">
              <a:schemeClr val="tx1"/>
            </a:outerShdw>
          </a:effectLst>
        </p:spPr>
        <p:txBody>
          <a:bodyPr wrap="none" lIns="90488" tIns="44450" rIns="90488" bIns="44450" anchor="ctr"/>
          <a:lstStyle/>
          <a:p>
            <a:pPr algn="ctr">
              <a:defRPr/>
            </a:pPr>
            <a:r>
              <a:rPr lang="en-US" sz="2800">
                <a:effectLst>
                  <a:outerShdw blurRad="38100" dist="38100" dir="2700000" algn="tl">
                    <a:srgbClr val="000000"/>
                  </a:outerShdw>
                </a:effectLst>
              </a:rPr>
              <a:t>Going-Concern</a:t>
            </a:r>
          </a:p>
          <a:p>
            <a:pPr algn="ctr">
              <a:defRPr/>
            </a:pPr>
            <a:r>
              <a:rPr lang="en-US" sz="2800">
                <a:effectLst>
                  <a:outerShdw blurRad="38100" dist="38100" dir="2700000" algn="tl">
                    <a:srgbClr val="000000"/>
                  </a:outerShdw>
                </a:effectLst>
              </a:rPr>
              <a:t>Assumption</a:t>
            </a:r>
          </a:p>
        </p:txBody>
      </p:sp>
      <p:sp>
        <p:nvSpPr>
          <p:cNvPr id="180229" name="Oval 5"/>
          <p:cNvSpPr>
            <a:spLocks noChangeArrowheads="1"/>
          </p:cNvSpPr>
          <p:nvPr/>
        </p:nvSpPr>
        <p:spPr bwMode="auto">
          <a:xfrm>
            <a:off x="2895600" y="4845050"/>
            <a:ext cx="2649538" cy="1631950"/>
          </a:xfrm>
          <a:prstGeom prst="ellipse">
            <a:avLst/>
          </a:prstGeom>
          <a:solidFill>
            <a:srgbClr val="CCFF99"/>
          </a:solidFill>
          <a:ln w="12700">
            <a:solidFill>
              <a:schemeClr val="tx1"/>
            </a:solidFill>
            <a:round/>
            <a:headEnd/>
            <a:tailEnd/>
          </a:ln>
          <a:effectLst>
            <a:outerShdw dist="35921" dir="2700000" algn="ctr" rotWithShape="0">
              <a:schemeClr val="tx1"/>
            </a:outerShdw>
          </a:effectLst>
        </p:spPr>
        <p:txBody>
          <a:bodyPr wrap="none" lIns="90488" tIns="44450" rIns="90488" bIns="44450" anchor="ctr"/>
          <a:lstStyle/>
          <a:p>
            <a:pPr algn="ctr">
              <a:defRPr/>
            </a:pPr>
            <a:r>
              <a:rPr lang="en-US" sz="2800" dirty="0">
                <a:effectLst>
                  <a:outerShdw blurRad="38100" dist="38100" dir="2700000" algn="tl">
                    <a:srgbClr val="000000"/>
                  </a:outerShdw>
                </a:effectLst>
              </a:rPr>
              <a:t>Objectivity </a:t>
            </a:r>
          </a:p>
          <a:p>
            <a:pPr algn="ctr">
              <a:defRPr/>
            </a:pPr>
            <a:r>
              <a:rPr lang="en-US" sz="2800" dirty="0">
                <a:effectLst>
                  <a:outerShdw blurRad="38100" dist="38100" dir="2700000" algn="tl">
                    <a:srgbClr val="000000"/>
                  </a:outerShdw>
                </a:effectLst>
              </a:rPr>
              <a:t>Principle</a:t>
            </a:r>
          </a:p>
        </p:txBody>
      </p:sp>
      <p:sp>
        <p:nvSpPr>
          <p:cNvPr id="180230" name="Oval 6"/>
          <p:cNvSpPr>
            <a:spLocks noChangeArrowheads="1"/>
          </p:cNvSpPr>
          <p:nvPr/>
        </p:nvSpPr>
        <p:spPr bwMode="auto">
          <a:xfrm>
            <a:off x="1219200" y="3124200"/>
            <a:ext cx="2649538" cy="1631950"/>
          </a:xfrm>
          <a:prstGeom prst="ellipse">
            <a:avLst/>
          </a:prstGeom>
          <a:solidFill>
            <a:srgbClr val="CCFF99"/>
          </a:solidFill>
          <a:ln w="12700">
            <a:solidFill>
              <a:schemeClr val="tx1"/>
            </a:solidFill>
            <a:round/>
            <a:headEnd/>
            <a:tailEnd/>
          </a:ln>
          <a:effectLst>
            <a:outerShdw dist="35921" dir="2700000" algn="ctr" rotWithShape="0">
              <a:schemeClr val="tx1"/>
            </a:outerShdw>
          </a:effectLst>
        </p:spPr>
        <p:txBody>
          <a:bodyPr wrap="none" lIns="90488" tIns="44450" rIns="90488" bIns="44450" anchor="ctr"/>
          <a:lstStyle/>
          <a:p>
            <a:pPr algn="ctr">
              <a:defRPr/>
            </a:pPr>
            <a:r>
              <a:rPr lang="en-US" sz="2800">
                <a:effectLst>
                  <a:outerShdw blurRad="38100" dist="38100" dir="2700000" algn="tl">
                    <a:srgbClr val="000000"/>
                  </a:outerShdw>
                </a:effectLst>
              </a:rPr>
              <a:t>Stable-Dollar</a:t>
            </a:r>
          </a:p>
          <a:p>
            <a:pPr algn="ctr">
              <a:defRPr/>
            </a:pPr>
            <a:r>
              <a:rPr lang="en-US" sz="2800">
                <a:effectLst>
                  <a:outerShdw blurRad="38100" dist="38100" dir="2700000" algn="tl">
                    <a:srgbClr val="000000"/>
                  </a:outerShdw>
                </a:effectLst>
              </a:rPr>
              <a:t>Assumption</a:t>
            </a:r>
          </a:p>
        </p:txBody>
      </p:sp>
      <p:sp>
        <p:nvSpPr>
          <p:cNvPr id="47111" name="Rectangle 7"/>
          <p:cNvSpPr>
            <a:spLocks noChangeArrowheads="1"/>
          </p:cNvSpPr>
          <p:nvPr/>
        </p:nvSpPr>
        <p:spPr bwMode="auto">
          <a:xfrm>
            <a:off x="1066800" y="1516063"/>
            <a:ext cx="7924800" cy="1074737"/>
          </a:xfrm>
          <a:prstGeom prst="rect">
            <a:avLst/>
          </a:prstGeom>
          <a:solidFill>
            <a:srgbClr val="CCFF99"/>
          </a:solidFill>
          <a:ln w="12700">
            <a:solidFill>
              <a:schemeClr val="tx1"/>
            </a:solidFill>
            <a:miter lim="800000"/>
            <a:headEnd/>
            <a:tailEnd/>
          </a:ln>
        </p:spPr>
        <p:txBody>
          <a:bodyPr lIns="90488" tIns="44450" rIns="90488" bIns="44450">
            <a:spAutoFit/>
          </a:bodyPr>
          <a:lstStyle/>
          <a:p>
            <a:pPr algn="ctr"/>
            <a:r>
              <a:rPr lang="en-US" sz="3200" b="1"/>
              <a:t>These accounting principles support </a:t>
            </a:r>
            <a:r>
              <a:rPr lang="en-US" sz="3200" b="1">
                <a:solidFill>
                  <a:srgbClr val="FC0128"/>
                </a:solidFill>
              </a:rPr>
              <a:t>cost</a:t>
            </a:r>
            <a:r>
              <a:rPr lang="en-US" sz="3200" b="1"/>
              <a:t> as the basis for asset valuation.</a:t>
            </a:r>
          </a:p>
        </p:txBody>
      </p:sp>
    </p:spTree>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253</TotalTime>
  <Words>2423</Words>
  <Application>Microsoft Office PowerPoint</Application>
  <PresentationFormat>On-screen Show (4:3)</PresentationFormat>
  <Paragraphs>243</Paragraphs>
  <Slides>40</Slides>
  <Notes>40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5</vt:i4>
      </vt:variant>
      <vt:variant>
        <vt:lpstr>Slide Titles</vt:lpstr>
      </vt:variant>
      <vt:variant>
        <vt:i4>40</vt:i4>
      </vt:variant>
    </vt:vector>
  </HeadingPairs>
  <TitlesOfParts>
    <vt:vector size="55" baseType="lpstr">
      <vt:lpstr>Arial</vt:lpstr>
      <vt:lpstr>Gill Sans MT</vt:lpstr>
      <vt:lpstr>Wingdings 2</vt:lpstr>
      <vt:lpstr>Verdana</vt:lpstr>
      <vt:lpstr>Calibri</vt:lpstr>
      <vt:lpstr>Book Antiqua</vt:lpstr>
      <vt:lpstr>Wingdings</vt:lpstr>
      <vt:lpstr>Times New Roman</vt:lpstr>
      <vt:lpstr>Perpetua</vt:lpstr>
      <vt:lpstr>Solstice</vt:lpstr>
      <vt:lpstr>Microsoft ClipArt Gallery</vt:lpstr>
      <vt:lpstr>Microsoft Office Excel 97-2003 Worksheet</vt:lpstr>
      <vt:lpstr>Microsoft Office Excel Worksheet</vt:lpstr>
      <vt:lpstr>Microsoft Clip Gallery</vt:lpstr>
      <vt:lpstr>Microsoft Excel Worksheet</vt:lpstr>
      <vt:lpstr>Basic Financial Statements</vt:lpstr>
      <vt:lpstr>Introduction to Financial Statements</vt:lpstr>
      <vt:lpstr>Introduction to Financial Statements</vt:lpstr>
      <vt:lpstr>Introduction to Financial Statements</vt:lpstr>
      <vt:lpstr>Introduction to Financial Statements</vt:lpstr>
      <vt:lpstr>A Starting Point:  Statement of Financial Position</vt:lpstr>
      <vt:lpstr>The Concept of the Business Entity</vt:lpstr>
      <vt:lpstr>Assets</vt:lpstr>
      <vt:lpstr>Assets</vt:lpstr>
      <vt:lpstr>Liabilities</vt:lpstr>
      <vt:lpstr>Owners’ Equity</vt:lpstr>
      <vt:lpstr>The Accounting Equation</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Relationships Among Financial Statements</vt:lpstr>
      <vt:lpstr>Slide 33</vt:lpstr>
      <vt:lpstr>Financial Reporting and Financial Statements</vt:lpstr>
      <vt:lpstr>Forms of Business Organization</vt:lpstr>
      <vt:lpstr>Reporting Ownership Equity in the Statement of Financial Position</vt:lpstr>
      <vt:lpstr>The Use of Financial Statements by External Parties</vt:lpstr>
      <vt:lpstr>The Need for Adequate Disclosure</vt:lpstr>
      <vt:lpstr>Management’s Interest in Financial Statements</vt:lpstr>
      <vt:lpstr>End of Chapter 2</vt:lpstr>
    </vt:vector>
  </TitlesOfParts>
  <Company>Jon A. Booker, Ph.D., CPA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Title</dc:title>
  <dc:creator>Jon A. Booker</dc:creator>
  <cp:lastModifiedBy>jsundlin</cp:lastModifiedBy>
  <cp:revision>42</cp:revision>
  <dcterms:created xsi:type="dcterms:W3CDTF">2008-08-28T13:55:57Z</dcterms:created>
  <dcterms:modified xsi:type="dcterms:W3CDTF">2013-06-24T18:21:14Z</dcterms:modified>
</cp:coreProperties>
</file>